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93" r:id="rId2"/>
    <p:sldId id="295" r:id="rId3"/>
    <p:sldId id="296" r:id="rId4"/>
    <p:sldId id="256" r:id="rId5"/>
    <p:sldId id="301" r:id="rId6"/>
    <p:sldId id="305" r:id="rId7"/>
    <p:sldId id="311" r:id="rId8"/>
    <p:sldId id="310" r:id="rId9"/>
    <p:sldId id="288" r:id="rId10"/>
    <p:sldId id="306" r:id="rId11"/>
    <p:sldId id="297" r:id="rId12"/>
    <p:sldId id="298" r:id="rId13"/>
    <p:sldId id="307" r:id="rId14"/>
    <p:sldId id="308" r:id="rId15"/>
    <p:sldId id="309"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1" autoAdjust="0"/>
    <p:restoredTop sz="94660"/>
  </p:normalViewPr>
  <p:slideViewPr>
    <p:cSldViewPr>
      <p:cViewPr varScale="1">
        <p:scale>
          <a:sx n="98" d="100"/>
          <a:sy n="98" d="100"/>
        </p:scale>
        <p:origin x="-12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D7572-6728-4522-8E79-9C1246C1D51B}" type="datetimeFigureOut">
              <a:rPr lang="en-US" smtClean="0"/>
              <a:pPr/>
              <a:t>3/17/2008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80315-2E55-4734-B8C5-2391C0E5A8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0315-2E55-4734-B8C5-2391C0E5A8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40680315-2E55-4734-B8C5-2391C0E5A87C}" type="slidenum">
              <a:rPr lang="en-US" smtClean="0"/>
              <a:pPr/>
              <a:t>17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3BACF0-799E-43B3-A295-FEB934A29961}" type="datetimeFigureOut">
              <a:rPr lang="en-US" smtClean="0"/>
              <a:pPr/>
              <a:t>3/17/2008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BACF0-799E-43B3-A295-FEB934A29961}" type="datetimeFigureOut">
              <a:rPr lang="en-US" smtClean="0"/>
              <a:pPr/>
              <a:t>3/17/2008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BACF0-799E-43B3-A295-FEB934A29961}" type="datetimeFigureOut">
              <a:rPr lang="en-US" smtClean="0"/>
              <a:pPr/>
              <a:t>3/17/2008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BACF0-799E-43B3-A295-FEB934A29961}" type="datetimeFigureOut">
              <a:rPr lang="en-US" smtClean="0"/>
              <a:pPr/>
              <a:t>3/17/2008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3BACF0-799E-43B3-A295-FEB934A29961}" type="datetimeFigureOut">
              <a:rPr lang="en-US" smtClean="0"/>
              <a:pPr/>
              <a:t>3/17/2008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3BACF0-799E-43B3-A295-FEB934A29961}" type="datetimeFigureOut">
              <a:rPr lang="en-US" smtClean="0"/>
              <a:pPr/>
              <a:t>3/17/2008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BACF0-799E-43B3-A295-FEB934A29961}" type="datetimeFigureOut">
              <a:rPr lang="en-US" smtClean="0"/>
              <a:pPr/>
              <a:t>3/17/2008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BACF0-799E-43B3-A295-FEB934A29961}" type="datetimeFigureOut">
              <a:rPr lang="en-US" smtClean="0"/>
              <a:pPr/>
              <a:t>3/17/2008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BACF0-799E-43B3-A295-FEB934A29961}" type="datetimeFigureOut">
              <a:rPr lang="en-US" smtClean="0"/>
              <a:pPr/>
              <a:t>3/17/2008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BACF0-799E-43B3-A295-FEB934A29961}" type="datetimeFigureOut">
              <a:rPr lang="en-US" smtClean="0"/>
              <a:pPr/>
              <a:t>3/17/2008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3BACF0-799E-43B3-A295-FEB934A29961}" type="datetimeFigureOut">
              <a:rPr lang="en-US" smtClean="0"/>
              <a:pPr/>
              <a:t>3/17/2008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9351-820F-4B03-B0EC-52538E2677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BACF0-799E-43B3-A295-FEB934A29961}" type="datetimeFigureOut">
              <a:rPr lang="en-US" smtClean="0"/>
              <a:pPr/>
              <a:t>3/17/2008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79351-820F-4B03-B0EC-52538E2677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yamaha-motor.nl/products/motorcycles/competition/wr450f.jsp?view=techspecsWR450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http://www.wouterwitzel.com/images/producticonen/constr1.jpg" TargetMode="Externa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http://www.cfturbo.com/images_vol/3dasym.gif"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00034" y="285728"/>
            <a:ext cx="8110566"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5400" dirty="0" smtClean="0">
                <a:ln w="18415" cmpd="sng">
                  <a:solidFill>
                    <a:schemeClr val="bg1">
                      <a:lumMod val="95000"/>
                    </a:schemeClr>
                  </a:solidFill>
                  <a:prstDash val="solid"/>
                </a:ln>
                <a:solidFill>
                  <a:srgbClr val="00B0F0"/>
                </a:solidFill>
                <a:effectLst>
                  <a:outerShdw blurRad="63500" dir="3600000" algn="tl" rotWithShape="0">
                    <a:srgbClr val="000000">
                      <a:alpha val="70000"/>
                    </a:srgbClr>
                  </a:outerShdw>
                </a:effectLst>
                <a:latin typeface="+mj-lt"/>
                <a:ea typeface="+mj-ea"/>
                <a:cs typeface="Arial" pitchFamily="34" charset="0"/>
              </a:rPr>
              <a:t>Does size matter?</a:t>
            </a:r>
            <a:endParaRPr kumimoji="0" lang="en-GB" sz="5400" i="0" u="none" strike="noStrike" kern="1200" normalizeH="0" baseline="0" noProof="0" dirty="0">
              <a:ln w="18415" cmpd="sng">
                <a:solidFill>
                  <a:schemeClr val="bg1">
                    <a:lumMod val="95000"/>
                  </a:schemeClr>
                </a:solidFill>
                <a:prstDash val="solid"/>
              </a:ln>
              <a:solidFill>
                <a:srgbClr val="00B0F0"/>
              </a:solidFill>
              <a:effectLst>
                <a:outerShdw blurRad="63500" dir="3600000" algn="tl" rotWithShape="0">
                  <a:srgbClr val="000000">
                    <a:alpha val="70000"/>
                  </a:srgbClr>
                </a:outerShdw>
              </a:effectLst>
              <a:uLnTx/>
              <a:uFillTx/>
              <a:latin typeface="+mj-lt"/>
              <a:ea typeface="+mj-ea"/>
              <a:cs typeface="Arial" pitchFamily="34" charset="0"/>
            </a:endParaRPr>
          </a:p>
        </p:txBody>
      </p:sp>
      <p:sp>
        <p:nvSpPr>
          <p:cNvPr id="5" name="Rectangle 3"/>
          <p:cNvSpPr txBox="1">
            <a:spLocks noChangeArrowheads="1"/>
          </p:cNvSpPr>
          <p:nvPr/>
        </p:nvSpPr>
        <p:spPr>
          <a:xfrm>
            <a:off x="1285852" y="1285860"/>
            <a:ext cx="6400800" cy="68103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800" dirty="0">
                <a:solidFill>
                  <a:schemeClr val="accent6">
                    <a:lumMod val="20000"/>
                    <a:lumOff val="80000"/>
                  </a:schemeClr>
                </a:solidFill>
                <a:latin typeface="Arial" pitchFamily="34" charset="0"/>
                <a:cs typeface="Arial" pitchFamily="34" charset="0"/>
              </a:rPr>
              <a:t>G</a:t>
            </a:r>
            <a:r>
              <a:rPr kumimoji="0" lang="nl-NL" sz="2800" b="0" i="0" u="none" strike="noStrike" kern="1200" cap="none" spc="0" normalizeH="0" noProof="0" dirty="0" smtClean="0">
                <a:ln>
                  <a:noFill/>
                </a:ln>
                <a:solidFill>
                  <a:schemeClr val="accent6">
                    <a:lumMod val="20000"/>
                    <a:lumOff val="80000"/>
                  </a:schemeClr>
                </a:solidFill>
                <a:effectLst/>
                <a:uLnTx/>
                <a:uFillTx/>
                <a:latin typeface="Arial" pitchFamily="34" charset="0"/>
                <a:cs typeface="Arial" pitchFamily="34" charset="0"/>
              </a:rPr>
              <a:t>eometrie van de luchtinlaat FS-racewagen</a:t>
            </a:r>
            <a:endParaRPr kumimoji="0" lang="en-GB" sz="2800" b="0" i="0" u="none" strike="noStrike" kern="1200" cap="none" spc="0" normalizeH="0" baseline="0" noProof="0" dirty="0">
              <a:ln>
                <a:noFill/>
              </a:ln>
              <a:solidFill>
                <a:schemeClr val="accent6">
                  <a:lumMod val="20000"/>
                  <a:lumOff val="80000"/>
                </a:schemeClr>
              </a:solidFill>
              <a:effectLst/>
              <a:uLnTx/>
              <a:uFillTx/>
              <a:latin typeface="Arial" pitchFamily="34" charset="0"/>
              <a:cs typeface="Arial" pitchFamily="34" charset="0"/>
            </a:endParaRPr>
          </a:p>
        </p:txBody>
      </p:sp>
      <p:pic>
        <p:nvPicPr>
          <p:cNvPr id="8" name="Picture 7" descr="inkijk door gasklep.JPG"/>
          <p:cNvPicPr>
            <a:picLocks noChangeAspect="1"/>
          </p:cNvPicPr>
          <p:nvPr/>
        </p:nvPicPr>
        <p:blipFill>
          <a:blip r:embed="rId3" cstate="print"/>
          <a:stretch>
            <a:fillRect/>
          </a:stretch>
        </p:blipFill>
        <p:spPr>
          <a:xfrm>
            <a:off x="2500298" y="2428868"/>
            <a:ext cx="3929090" cy="2946818"/>
          </a:xfrm>
          <a:prstGeom prst="roundRect">
            <a:avLst>
              <a:gd name="adj" fmla="val 8594"/>
            </a:avLst>
          </a:prstGeom>
          <a:solidFill>
            <a:srgbClr val="FFFFFF">
              <a:shade val="85000"/>
            </a:srgbClr>
          </a:solidFill>
          <a:ln w="38100">
            <a:solidFill>
              <a:schemeClr val="bg1"/>
            </a:solidFill>
          </a:ln>
          <a:effectLst>
            <a:reflection blurRad="6350" stA="50000" endA="300" endPos="38500" dist="508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r>
              <a:rPr lang="nl-NL" sz="2800" dirty="0" smtClean="0"/>
              <a:t>Creëer kennis over de afhankelijkheid van de drukval, van de lengte van de diffusor binnen het werkgebied van de FS-racewagen en bekijk hoe de huidige diffusor presteert in verhouding tot andere diffusorlengtes.</a:t>
            </a:r>
            <a:endParaRPr lang="en-US" sz="2800" dirty="0"/>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Onderzoeksopdracht</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Probleemstelling</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Hypothese     Onderzoeksmethode     Resultaten     Conclusies</a:t>
            </a:r>
          </a:p>
        </p:txBody>
      </p:sp>
      <p:sp>
        <p:nvSpPr>
          <p:cNvPr id="514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296" y="1138358"/>
            <a:ext cx="7798973" cy="5086319"/>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Nauwkeurigheid van onze meting</a:t>
            </a:r>
            <a:r>
              <a:rPr lang="nl-NL">
                <a:solidFill>
                  <a:schemeClr val="tx1"/>
                </a:solidFill>
                <a:latin typeface="Arial" pitchFamily="34" charset="0"/>
              </a:rPr>
              <a:t> </a:t>
            </a:r>
            <a:endParaRPr lang="en-US">
              <a:solidFill>
                <a:schemeClr val="tx1"/>
              </a:solidFill>
              <a:latin typeface="Arial" pitchFamily="34" charset="0"/>
            </a:endParaRPr>
          </a:p>
        </p:txBody>
      </p:sp>
      <p:sp>
        <p:nvSpPr>
          <p:cNvPr id="69638" name="Text Box 6"/>
          <p:cNvSpPr txBox="1">
            <a:spLocks noChangeArrowheads="1"/>
          </p:cNvSpPr>
          <p:nvPr/>
        </p:nvSpPr>
        <p:spPr bwMode="auto">
          <a:xfrm>
            <a:off x="1187450" y="1557338"/>
            <a:ext cx="6769100" cy="449262"/>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In hoeverre wijkt onze meetwaarde af van de werkelijke waarde?</a:t>
            </a:r>
            <a:r>
              <a:rPr lang="en-US"/>
              <a:t> </a:t>
            </a:r>
          </a:p>
        </p:txBody>
      </p:sp>
      <p:sp>
        <p:nvSpPr>
          <p:cNvPr id="69639" name="Text Box 7"/>
          <p:cNvSpPr txBox="1">
            <a:spLocks noChangeArrowheads="1"/>
          </p:cNvSpPr>
          <p:nvPr/>
        </p:nvSpPr>
        <p:spPr bwMode="auto">
          <a:xfrm>
            <a:off x="1547813" y="2133600"/>
            <a:ext cx="7058025" cy="3260725"/>
          </a:xfrm>
          <a:prstGeom prst="rect">
            <a:avLst/>
          </a:prstGeom>
          <a:noFill/>
          <a:ln w="9525">
            <a:noFill/>
            <a:miter lim="800000"/>
            <a:headEnd/>
            <a:tailEnd/>
          </a:ln>
          <a:effectLst/>
        </p:spPr>
        <p:txBody>
          <a:bodyPr>
            <a:spAutoFit/>
          </a:bodyPr>
          <a:lstStyle/>
          <a:p>
            <a:pPr>
              <a:buFontTx/>
              <a:buChar char="•"/>
            </a:pPr>
            <a:r>
              <a:rPr lang="en-US" sz="2000"/>
              <a:t> Restrictor:</a:t>
            </a:r>
          </a:p>
          <a:p>
            <a:r>
              <a:rPr lang="nl-NL" sz="2000"/>
              <a:t>  - meetonnauwkeurigheid manometer:</a:t>
            </a:r>
            <a:br>
              <a:rPr lang="nl-NL" sz="2000"/>
            </a:br>
            <a:r>
              <a:rPr lang="nl-NL" sz="2000"/>
              <a:t>  </a:t>
            </a:r>
          </a:p>
          <a:p>
            <a:r>
              <a:rPr lang="nl-NL" sz="2000"/>
              <a:t>	± 5 Pa</a:t>
            </a:r>
            <a:r>
              <a:rPr lang="en-US" sz="2000"/>
              <a:t> </a:t>
            </a:r>
            <a:endParaRPr lang="en-US" sz="2400"/>
          </a:p>
          <a:p>
            <a:pPr>
              <a:buFontTx/>
              <a:buChar char="•"/>
            </a:pPr>
            <a:endParaRPr lang="en-US" sz="2400"/>
          </a:p>
          <a:p>
            <a:r>
              <a:rPr lang="en-US" sz="2000"/>
              <a:t> Plenum</a:t>
            </a:r>
          </a:p>
          <a:p>
            <a:r>
              <a:rPr lang="nl-NL" sz="2000"/>
              <a:t> - meetonnauwkeurigheid Betz manometer:</a:t>
            </a:r>
            <a:br>
              <a:rPr lang="nl-NL" sz="2000"/>
            </a:br>
            <a:r>
              <a:rPr lang="nl-NL" sz="2000"/>
              <a:t>  </a:t>
            </a:r>
          </a:p>
          <a:p>
            <a:r>
              <a:rPr lang="nl-NL" sz="2000"/>
              <a:t>	± 1 Pa</a:t>
            </a:r>
            <a:r>
              <a:rPr lang="en-US" sz="2000"/>
              <a:t> </a:t>
            </a:r>
          </a:p>
          <a:p>
            <a:endParaRPr lang="en-US" sz="240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Hoe tot de geometrie gekomen is</a:t>
            </a:r>
            <a:r>
              <a:rPr lang="nl-NL">
                <a:solidFill>
                  <a:schemeClr val="tx1"/>
                </a:solidFill>
                <a:latin typeface="Arial" pitchFamily="34" charset="0"/>
              </a:rPr>
              <a:t> </a:t>
            </a:r>
            <a:endParaRPr lang="en-US">
              <a:solidFill>
                <a:schemeClr val="tx1"/>
              </a:solidFill>
              <a:latin typeface="Arial" pitchFamily="34" charset="0"/>
            </a:endParaRPr>
          </a:p>
        </p:txBody>
      </p:sp>
      <p:sp>
        <p:nvSpPr>
          <p:cNvPr id="71686" name="Text Box 6"/>
          <p:cNvSpPr txBox="1">
            <a:spLocks noChangeArrowheads="1"/>
          </p:cNvSpPr>
          <p:nvPr/>
        </p:nvSpPr>
        <p:spPr bwMode="auto">
          <a:xfrm>
            <a:off x="1692275" y="2133600"/>
            <a:ext cx="6769100" cy="862013"/>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Diffusorlengte huidige raceauto Formula Student:</a:t>
            </a:r>
          </a:p>
          <a:p>
            <a:pPr>
              <a:lnSpc>
                <a:spcPct val="130000"/>
              </a:lnSpc>
              <a:spcBef>
                <a:spcPct val="20000"/>
              </a:spcBef>
              <a:buFont typeface="Times" pitchFamily="18" charset="0"/>
              <a:buNone/>
            </a:pPr>
            <a:r>
              <a:rPr lang="en-US"/>
              <a:t> 	180 mm</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Hoe tot de geometrie gekomen is</a:t>
            </a:r>
            <a:r>
              <a:rPr lang="nl-NL">
                <a:solidFill>
                  <a:schemeClr val="tx1"/>
                </a:solidFill>
                <a:latin typeface="Arial" pitchFamily="34" charset="0"/>
              </a:rPr>
              <a:t> </a:t>
            </a:r>
            <a:endParaRPr lang="en-US">
              <a:solidFill>
                <a:schemeClr val="tx1"/>
              </a:solidFill>
              <a:latin typeface="Arial" pitchFamily="34" charset="0"/>
            </a:endParaRPr>
          </a:p>
        </p:txBody>
      </p:sp>
      <p:sp>
        <p:nvSpPr>
          <p:cNvPr id="70662" name="Text Box 6"/>
          <p:cNvSpPr txBox="1">
            <a:spLocks noChangeArrowheads="1"/>
          </p:cNvSpPr>
          <p:nvPr/>
        </p:nvSpPr>
        <p:spPr bwMode="auto">
          <a:xfrm>
            <a:off x="1187450" y="1557338"/>
            <a:ext cx="6769100" cy="449262"/>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Aanbevolen lengte literatuur</a:t>
            </a:r>
            <a:r>
              <a:rPr lang="en-US"/>
              <a:t> </a:t>
            </a:r>
          </a:p>
        </p:txBody>
      </p:sp>
      <p:pic>
        <p:nvPicPr>
          <p:cNvPr id="70664" name="Picture 8" descr="Diffusor afmetingen zwart boek 1"/>
          <p:cNvPicPr>
            <a:picLocks noChangeAspect="1" noChangeArrowheads="1"/>
          </p:cNvPicPr>
          <p:nvPr/>
        </p:nvPicPr>
        <p:blipFill>
          <a:blip r:embed="rId2"/>
          <a:srcRect/>
          <a:stretch>
            <a:fillRect/>
          </a:stretch>
        </p:blipFill>
        <p:spPr bwMode="auto">
          <a:xfrm>
            <a:off x="2268538" y="1989138"/>
            <a:ext cx="4608512" cy="4443412"/>
          </a:xfrm>
          <a:prstGeom prst="rect">
            <a:avLst/>
          </a:prstGeom>
          <a:noFill/>
          <a:ln w="9525">
            <a:noFill/>
            <a:miter lim="800000"/>
            <a:headEnd/>
            <a:tailEnd/>
          </a:ln>
        </p:spPr>
      </p:pic>
      <p:sp>
        <p:nvSpPr>
          <p:cNvPr id="70665" name="Line 9"/>
          <p:cNvSpPr>
            <a:spLocks noChangeShapeType="1"/>
          </p:cNvSpPr>
          <p:nvPr/>
        </p:nvSpPr>
        <p:spPr bwMode="auto">
          <a:xfrm>
            <a:off x="2312988" y="2454275"/>
            <a:ext cx="4635500" cy="38100"/>
          </a:xfrm>
          <a:prstGeom prst="line">
            <a:avLst/>
          </a:prstGeom>
          <a:noFill/>
          <a:ln w="19050">
            <a:solidFill>
              <a:srgbClr val="FF0000"/>
            </a:solidFill>
            <a:round/>
            <a:headEnd/>
            <a:tailEnd/>
          </a:ln>
          <a:effectLst/>
        </p:spPr>
        <p:txBody>
          <a:bodyPr/>
          <a:lstStyle/>
          <a:p>
            <a:endParaRPr lang="nl-NL"/>
          </a:p>
        </p:txBody>
      </p:sp>
      <p:sp>
        <p:nvSpPr>
          <p:cNvPr id="70670" name="Line 14"/>
          <p:cNvSpPr>
            <a:spLocks noChangeShapeType="1"/>
          </p:cNvSpPr>
          <p:nvPr/>
        </p:nvSpPr>
        <p:spPr bwMode="auto">
          <a:xfrm flipH="1" flipV="1">
            <a:off x="6443663" y="2071688"/>
            <a:ext cx="0" cy="4032250"/>
          </a:xfrm>
          <a:prstGeom prst="line">
            <a:avLst/>
          </a:prstGeom>
          <a:noFill/>
          <a:ln w="19050">
            <a:solidFill>
              <a:srgbClr val="FF0000"/>
            </a:solidFill>
            <a:round/>
            <a:headEnd/>
            <a:tailEnd/>
          </a:ln>
          <a:effectLst/>
        </p:spPr>
        <p:txBody>
          <a:bodyPr/>
          <a:lstStyle/>
          <a:p>
            <a:endParaRPr lang="nl-NL"/>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Hoe tot de geometrie gekomen is</a:t>
            </a:r>
            <a:r>
              <a:rPr lang="nl-NL">
                <a:solidFill>
                  <a:schemeClr val="tx1"/>
                </a:solidFill>
                <a:latin typeface="Arial" pitchFamily="34" charset="0"/>
              </a:rPr>
              <a:t> </a:t>
            </a:r>
            <a:endParaRPr lang="en-US">
              <a:solidFill>
                <a:schemeClr val="tx1"/>
              </a:solidFill>
              <a:latin typeface="Arial" pitchFamily="34" charset="0"/>
            </a:endParaRPr>
          </a:p>
        </p:txBody>
      </p:sp>
      <p:sp>
        <p:nvSpPr>
          <p:cNvPr id="73734" name="Text Box 6"/>
          <p:cNvSpPr txBox="1">
            <a:spLocks noChangeArrowheads="1"/>
          </p:cNvSpPr>
          <p:nvPr/>
        </p:nvSpPr>
        <p:spPr bwMode="auto">
          <a:xfrm>
            <a:off x="1692275" y="2133600"/>
            <a:ext cx="6769100" cy="2100263"/>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Diffusorlengte:</a:t>
            </a:r>
          </a:p>
          <a:p>
            <a:pPr>
              <a:lnSpc>
                <a:spcPct val="130000"/>
              </a:lnSpc>
              <a:spcBef>
                <a:spcPct val="20000"/>
              </a:spcBef>
              <a:buFont typeface="Times" pitchFamily="18" charset="0"/>
              <a:buNone/>
            </a:pPr>
            <a:r>
              <a:rPr lang="nl-NL"/>
              <a:t>	  80 mm</a:t>
            </a:r>
          </a:p>
          <a:p>
            <a:pPr>
              <a:lnSpc>
                <a:spcPct val="130000"/>
              </a:lnSpc>
              <a:spcBef>
                <a:spcPct val="20000"/>
              </a:spcBef>
              <a:buFont typeface="Times" pitchFamily="18" charset="0"/>
              <a:buNone/>
            </a:pPr>
            <a:r>
              <a:rPr lang="nl-NL"/>
              <a:t>	130 mm</a:t>
            </a:r>
          </a:p>
          <a:p>
            <a:pPr>
              <a:lnSpc>
                <a:spcPct val="130000"/>
              </a:lnSpc>
              <a:spcBef>
                <a:spcPct val="20000"/>
              </a:spcBef>
              <a:buFont typeface="Times" pitchFamily="18" charset="0"/>
              <a:buNone/>
            </a:pPr>
            <a:r>
              <a:rPr lang="en-US"/>
              <a:t> 	180 mm</a:t>
            </a:r>
          </a:p>
          <a:p>
            <a:pPr>
              <a:lnSpc>
                <a:spcPct val="130000"/>
              </a:lnSpc>
              <a:spcBef>
                <a:spcPct val="20000"/>
              </a:spcBef>
              <a:buFont typeface="Times" pitchFamily="18" charset="0"/>
              <a:buNone/>
            </a:pPr>
            <a:r>
              <a:rPr lang="en-US"/>
              <a:t> 	250 mm</a:t>
            </a:r>
          </a:p>
        </p:txBody>
      </p:sp>
      <p:graphicFrame>
        <p:nvGraphicFramePr>
          <p:cNvPr id="73735" name="Object 7"/>
          <p:cNvGraphicFramePr>
            <a:graphicFrameLocks noChangeAspect="1"/>
          </p:cNvGraphicFramePr>
          <p:nvPr/>
        </p:nvGraphicFramePr>
        <p:xfrm>
          <a:off x="4140200" y="2205038"/>
          <a:ext cx="3743325" cy="2816225"/>
        </p:xfrm>
        <a:graphic>
          <a:graphicData uri="http://schemas.openxmlformats.org/presentationml/2006/ole">
            <p:oleObj spid="_x0000_s7170" name="Chart" r:id="rId3" imgW="7000809" imgH="4752929"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373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Meetopstelling</a:t>
            </a:r>
            <a:r>
              <a:rPr lang="nl-NL">
                <a:solidFill>
                  <a:schemeClr val="tx1"/>
                </a:solidFill>
                <a:latin typeface="Arial" pitchFamily="34" charset="0"/>
              </a:rPr>
              <a:t> </a:t>
            </a:r>
            <a:endParaRPr lang="en-US">
              <a:solidFill>
                <a:schemeClr val="tx1"/>
              </a:solidFill>
              <a:latin typeface="Arial" pitchFamily="34" charset="0"/>
            </a:endParaRPr>
          </a:p>
        </p:txBody>
      </p:sp>
      <p:pic>
        <p:nvPicPr>
          <p:cNvPr id="76811" name="Picture 11" descr="meetopstelling schematisch voor paper"/>
          <p:cNvPicPr>
            <a:picLocks noChangeAspect="1" noChangeArrowheads="1"/>
          </p:cNvPicPr>
          <p:nvPr/>
        </p:nvPicPr>
        <p:blipFill>
          <a:blip r:embed="rId2"/>
          <a:srcRect/>
          <a:stretch>
            <a:fillRect/>
          </a:stretch>
        </p:blipFill>
        <p:spPr bwMode="auto">
          <a:xfrm>
            <a:off x="1476375" y="2636838"/>
            <a:ext cx="7056438"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Meetopstelling</a:t>
            </a:r>
            <a:r>
              <a:rPr lang="nl-NL">
                <a:solidFill>
                  <a:schemeClr val="tx1"/>
                </a:solidFill>
                <a:latin typeface="Arial" pitchFamily="34" charset="0"/>
              </a:rPr>
              <a:t> </a:t>
            </a:r>
            <a:endParaRPr lang="en-US">
              <a:solidFill>
                <a:schemeClr val="tx1"/>
              </a:solidFill>
              <a:latin typeface="Arial" pitchFamily="34" charset="0"/>
            </a:endParaRPr>
          </a:p>
        </p:txBody>
      </p:sp>
      <p:pic>
        <p:nvPicPr>
          <p:cNvPr id="80902" name="Picture 6" descr="DSC06331"/>
          <p:cNvPicPr>
            <a:picLocks noChangeAspect="1" noChangeArrowheads="1"/>
          </p:cNvPicPr>
          <p:nvPr/>
        </p:nvPicPr>
        <p:blipFill>
          <a:blip r:embed="rId2" cstate="print"/>
          <a:srcRect/>
          <a:stretch>
            <a:fillRect/>
          </a:stretch>
        </p:blipFill>
        <p:spPr bwMode="auto">
          <a:xfrm>
            <a:off x="2916238" y="1412875"/>
            <a:ext cx="3619500" cy="4824413"/>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Meetopstelling</a:t>
            </a:r>
            <a:r>
              <a:rPr lang="nl-NL">
                <a:solidFill>
                  <a:schemeClr val="tx1"/>
                </a:solidFill>
                <a:latin typeface="Arial" pitchFamily="34" charset="0"/>
              </a:rPr>
              <a:t> </a:t>
            </a:r>
            <a:endParaRPr lang="en-US">
              <a:solidFill>
                <a:schemeClr val="tx1"/>
              </a:solidFill>
              <a:latin typeface="Arial" pitchFamily="34" charset="0"/>
            </a:endParaRPr>
          </a:p>
        </p:txBody>
      </p:sp>
      <p:pic>
        <p:nvPicPr>
          <p:cNvPr id="79878" name="Picture 6" descr="meetinstrumenten aflezen"/>
          <p:cNvPicPr>
            <a:picLocks noChangeAspect="1" noChangeArrowheads="1"/>
          </p:cNvPicPr>
          <p:nvPr/>
        </p:nvPicPr>
        <p:blipFill>
          <a:blip r:embed="rId2"/>
          <a:srcRect/>
          <a:stretch>
            <a:fillRect/>
          </a:stretch>
        </p:blipFill>
        <p:spPr bwMode="auto">
          <a:xfrm>
            <a:off x="1619250" y="1557338"/>
            <a:ext cx="6265863" cy="4748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300039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r>
              <a:rPr lang="nl-NL" sz="3200" i="1" dirty="0" smtClean="0"/>
              <a:t>“De drukval over de venturi zal in de luchtinlaat van de FS-racewagen onafhankelijk zijn van de lengte van de diffusor.”</a:t>
            </a:r>
            <a:endParaRPr lang="en-US" sz="3200" dirty="0">
              <a:solidFill>
                <a:schemeClr val="tx1"/>
              </a:solidFill>
            </a:endParaRPr>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rPr>
              <a:t>Hypothese</a:t>
            </a:r>
            <a:endParaRPr lang="en-US" sz="3600" dirty="0">
              <a:solidFill>
                <a:schemeClr val="bg1"/>
              </a:solidFill>
            </a:endParaRPr>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effectLst>
                  <a:outerShdw blurRad="41275" dist="20320" dir="1800000" algn="tl" rotWithShape="0">
                    <a:srgbClr val="000000">
                      <a:alpha val="40000"/>
                    </a:srgbClr>
                  </a:outerShdw>
                </a:effectLst>
              </a:rPr>
              <a:t>Probleemstelling   	  </a:t>
            </a:r>
            <a:r>
              <a:rPr lang="nl-NL" dirty="0" smtClean="0">
                <a:ln w="18415" cmpd="sng">
                  <a:solidFill>
                    <a:srgbClr val="FFFFFF"/>
                  </a:solidFill>
                  <a:prstDash val="solid"/>
                </a:ln>
                <a:effectLst>
                  <a:outerShdw blurRad="63500" dir="3600000" algn="tl" rotWithShape="0">
                    <a:srgbClr val="000000">
                      <a:alpha val="70000"/>
                    </a:srgbClr>
                  </a:outerShdw>
                </a:effectLst>
              </a:rPr>
              <a:t>Hypothese</a:t>
            </a:r>
            <a:r>
              <a:rPr lang="nl-NL" b="1" dirty="0" smtClean="0">
                <a:ln w="12700">
                  <a:solidFill>
                    <a:schemeClr val="tx2">
                      <a:satMod val="155000"/>
                    </a:schemeClr>
                  </a:solidFill>
                  <a:prstDash val="solid"/>
                </a:ln>
                <a:effectLst>
                  <a:outerShdw blurRad="41275" dist="20320" dir="1800000" algn="tl" rotWithShape="0">
                    <a:srgbClr val="000000">
                      <a:alpha val="40000"/>
                    </a:srgbClr>
                  </a:outerShdw>
                </a:effectLst>
              </a:rPr>
              <a:t>     Onderzoeksmethode     Resultaten     Conclusies</a:t>
            </a:r>
          </a:p>
        </p:txBody>
      </p:sp>
      <p:sp>
        <p:nvSpPr>
          <p:cNvPr id="4097" name="Rectangle 1"/>
          <p:cNvSpPr>
            <a:spLocks noChangeArrowheads="1"/>
          </p:cNvSpPr>
          <p:nvPr/>
        </p:nvSpPr>
        <p:spPr bwMode="auto">
          <a:xfrm>
            <a:off x="0" y="0"/>
            <a:ext cx="682911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1" u="none" strike="noStrike" cap="none" normalizeH="0" baseline="0" smtClean="0">
                <a:ln>
                  <a:noFill/>
                </a:ln>
                <a:effectLst/>
                <a:latin typeface="Arial" pitchFamily="34" charset="0"/>
                <a:ea typeface="Times New Roman" pitchFamily="18" charset="0"/>
                <a:cs typeface="Arial" pitchFamily="34" charset="0"/>
              </a:rPr>
              <a:t>De drukval over de venturi zal in de lucht-inlaat van de FS-racewagen onafhankelijk zijn van de lengte van de diffusor.</a:t>
            </a:r>
            <a:endParaRPr kumimoji="0" lang="nl-NL" sz="1800" b="0" i="0" u="none" strike="noStrike" cap="none" normalizeH="0" baseline="0" smtClean="0">
              <a:ln>
                <a:noFill/>
              </a:ln>
              <a:effectLst/>
              <a:latin typeface="Arial" pitchFamily="34" charset="0"/>
            </a:endParaRPr>
          </a:p>
        </p:txBody>
      </p:sp>
      <p:sp>
        <p:nvSpPr>
          <p:cNvPr id="4098" name="Rectangle 2"/>
          <p:cNvSpPr>
            <a:spLocks noChangeArrowheads="1"/>
          </p:cNvSpPr>
          <p:nvPr/>
        </p:nvSpPr>
        <p:spPr bwMode="auto">
          <a:xfrm>
            <a:off x="0" y="0"/>
            <a:ext cx="6829114"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0" i="1" u="none" strike="noStrike" cap="none" normalizeH="0" baseline="0" smtClean="0">
                <a:ln>
                  <a:noFill/>
                </a:ln>
                <a:effectLst/>
                <a:latin typeface="Arial" pitchFamily="34" charset="0"/>
                <a:ea typeface="Times New Roman" pitchFamily="18" charset="0"/>
                <a:cs typeface="Arial" pitchFamily="34" charset="0"/>
              </a:rPr>
              <a:t>De drukval over de venturi zal in de lucht-inlaat van de FS-racewagen onafhankelijk zijn van de lengte van de diffusor.</a:t>
            </a:r>
            <a:endParaRPr kumimoji="0" lang="nl-NL" sz="1800" b="0" i="0" u="none" strike="noStrike" cap="none" normalizeH="0" baseline="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Meetopstelling</a:t>
            </a:r>
            <a:r>
              <a:rPr lang="nl-NL">
                <a:solidFill>
                  <a:schemeClr val="tx1"/>
                </a:solidFill>
                <a:latin typeface="Arial" pitchFamily="34" charset="0"/>
              </a:rPr>
              <a:t> </a:t>
            </a:r>
            <a:endParaRPr lang="en-US">
              <a:solidFill>
                <a:schemeClr val="tx1"/>
              </a:solidFill>
              <a:latin typeface="Arial" pitchFamily="34" charset="0"/>
            </a:endParaRPr>
          </a:p>
        </p:txBody>
      </p:sp>
      <p:pic>
        <p:nvPicPr>
          <p:cNvPr id="78857" name="Picture 11" descr="Afbeelding1"/>
          <p:cNvPicPr>
            <a:picLocks noChangeAspect="1" noChangeArrowheads="1"/>
          </p:cNvPicPr>
          <p:nvPr/>
        </p:nvPicPr>
        <p:blipFill>
          <a:blip r:embed="rId2"/>
          <a:srcRect/>
          <a:stretch>
            <a:fillRect/>
          </a:stretch>
        </p:blipFill>
        <p:spPr bwMode="auto">
          <a:xfrm>
            <a:off x="1835150" y="1412875"/>
            <a:ext cx="3438525" cy="4899025"/>
          </a:xfrm>
          <a:prstGeom prst="rect">
            <a:avLst/>
          </a:prstGeom>
          <a:noFill/>
          <a:ln w="9525">
            <a:noFill/>
            <a:miter lim="800000"/>
            <a:headEnd/>
            <a:tailEnd/>
          </a:ln>
        </p:spPr>
      </p:pic>
      <p:sp>
        <p:nvSpPr>
          <p:cNvPr id="78859" name="Rectangle 3"/>
          <p:cNvSpPr>
            <a:spLocks noChangeArrowheads="1"/>
          </p:cNvSpPr>
          <p:nvPr/>
        </p:nvSpPr>
        <p:spPr bwMode="auto">
          <a:xfrm>
            <a:off x="5435600" y="2205038"/>
            <a:ext cx="3384550" cy="1714500"/>
          </a:xfrm>
          <a:prstGeom prst="rect">
            <a:avLst/>
          </a:prstGeom>
          <a:noFill/>
          <a:ln w="9525">
            <a:noFill/>
            <a:miter lim="800000"/>
            <a:headEnd/>
            <a:tailEnd/>
          </a:ln>
        </p:spPr>
        <p:txBody>
          <a:bodyPr lIns="0" rIns="0"/>
          <a:lstStyle/>
          <a:p>
            <a:pPr marL="342900" indent="-342900">
              <a:spcBef>
                <a:spcPct val="20000"/>
              </a:spcBef>
              <a:buFont typeface="Arial" pitchFamily="34" charset="0"/>
              <a:buNone/>
            </a:pPr>
            <a:r>
              <a:rPr lang="en-US" sz="2800">
                <a:latin typeface="Calibri" pitchFamily="34" charset="0"/>
              </a:rPr>
              <a:t>Betz manometer</a:t>
            </a:r>
          </a:p>
          <a:p>
            <a:pPr marL="342900" indent="-342900">
              <a:spcBef>
                <a:spcPct val="20000"/>
              </a:spcBef>
              <a:buFont typeface="Arial" pitchFamily="34" charset="0"/>
              <a:buChar char="•"/>
            </a:pPr>
            <a:r>
              <a:rPr lang="en-US" sz="2800">
                <a:latin typeface="Calibri" pitchFamily="34" charset="0"/>
              </a:rPr>
              <a:t>Drukverschil</a:t>
            </a:r>
          </a:p>
          <a:p>
            <a:pPr marL="342900" indent="-342900">
              <a:spcBef>
                <a:spcPct val="20000"/>
              </a:spcBef>
              <a:buFont typeface="Arial" pitchFamily="34" charset="0"/>
              <a:buChar char="•"/>
            </a:pPr>
            <a:r>
              <a:rPr lang="nl-NL" sz="2800">
                <a:latin typeface="Calibri" pitchFamily="34" charset="0"/>
              </a:rPr>
              <a:t>afleesnauwkeurigheid ± 1 Pa</a:t>
            </a:r>
            <a:r>
              <a:rPr lang="en-US" sz="2800">
                <a:latin typeface="Calibri" pitchFamily="34" charset="0"/>
              </a:rPr>
              <a:t> </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Meetopstelling</a:t>
            </a:r>
            <a:r>
              <a:rPr lang="nl-NL">
                <a:solidFill>
                  <a:schemeClr val="tx1"/>
                </a:solidFill>
                <a:latin typeface="Arial" pitchFamily="34" charset="0"/>
              </a:rPr>
              <a:t> </a:t>
            </a:r>
            <a:endParaRPr lang="en-US">
              <a:solidFill>
                <a:schemeClr val="tx1"/>
              </a:solidFill>
              <a:latin typeface="Arial" pitchFamily="34" charset="0"/>
            </a:endParaRPr>
          </a:p>
        </p:txBody>
      </p:sp>
      <p:pic>
        <p:nvPicPr>
          <p:cNvPr id="77832" name="Picture 8" descr="PICT0009"/>
          <p:cNvPicPr>
            <a:picLocks noChangeAspect="1" noChangeArrowheads="1"/>
          </p:cNvPicPr>
          <p:nvPr/>
        </p:nvPicPr>
        <p:blipFill>
          <a:blip r:embed="rId2" cstate="print"/>
          <a:srcRect/>
          <a:stretch>
            <a:fillRect/>
          </a:stretch>
        </p:blipFill>
        <p:spPr bwMode="auto">
          <a:xfrm>
            <a:off x="2411413" y="1484313"/>
            <a:ext cx="3211512" cy="4824412"/>
          </a:xfrm>
          <a:prstGeom prst="rect">
            <a:avLst/>
          </a:prstGeom>
          <a:noFill/>
          <a:ln w="9525">
            <a:noFill/>
            <a:miter lim="800000"/>
            <a:headEnd/>
            <a:tailEnd/>
          </a:ln>
        </p:spPr>
      </p:pic>
      <p:sp>
        <p:nvSpPr>
          <p:cNvPr id="77835" name="Rectangle 3"/>
          <p:cNvSpPr>
            <a:spLocks noChangeArrowheads="1"/>
          </p:cNvSpPr>
          <p:nvPr/>
        </p:nvSpPr>
        <p:spPr bwMode="auto">
          <a:xfrm>
            <a:off x="5940425" y="2205038"/>
            <a:ext cx="2387600" cy="1714500"/>
          </a:xfrm>
          <a:prstGeom prst="rect">
            <a:avLst/>
          </a:prstGeom>
          <a:noFill/>
          <a:ln w="9525">
            <a:noFill/>
            <a:miter lim="800000"/>
            <a:headEnd/>
            <a:tailEnd/>
          </a:ln>
        </p:spPr>
        <p:txBody>
          <a:bodyPr lIns="0" rIns="0"/>
          <a:lstStyle/>
          <a:p>
            <a:pPr marL="342900" indent="-342900">
              <a:spcBef>
                <a:spcPct val="20000"/>
              </a:spcBef>
              <a:buFont typeface="Arial" pitchFamily="34" charset="0"/>
              <a:buNone/>
            </a:pPr>
            <a:r>
              <a:rPr lang="en-US" sz="2400">
                <a:latin typeface="Calibri" pitchFamily="34" charset="0"/>
              </a:rPr>
              <a:t>Vacuumpomp</a:t>
            </a:r>
          </a:p>
          <a:p>
            <a:pPr marL="342900" indent="-342900">
              <a:spcBef>
                <a:spcPct val="20000"/>
              </a:spcBef>
              <a:buFont typeface="Arial" pitchFamily="34" charset="0"/>
              <a:buChar char="•"/>
            </a:pPr>
            <a:r>
              <a:rPr lang="en-US" sz="2400">
                <a:latin typeface="Calibri" pitchFamily="34" charset="0"/>
              </a:rPr>
              <a:t>onderdruk</a:t>
            </a:r>
          </a:p>
          <a:p>
            <a:pPr marL="342900" indent="-342900">
              <a:spcBef>
                <a:spcPct val="20000"/>
              </a:spcBef>
              <a:buFont typeface="Arial" pitchFamily="34" charset="0"/>
              <a:buChar char="•"/>
            </a:pPr>
            <a:r>
              <a:rPr lang="en-US" sz="2400">
                <a:latin typeface="Calibri" pitchFamily="34" charset="0"/>
              </a:rPr>
              <a:t>debiet</a:t>
            </a:r>
          </a:p>
          <a:p>
            <a:pPr marL="342900" indent="-342900">
              <a:spcBef>
                <a:spcPct val="20000"/>
              </a:spcBef>
              <a:buFont typeface="Arial" pitchFamily="34" charset="0"/>
              <a:buChar char="•"/>
            </a:pPr>
            <a:r>
              <a:rPr lang="en-US" sz="2400">
                <a:latin typeface="Calibri" pitchFamily="34" charset="0"/>
              </a:rPr>
              <a:t>regelbaar</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Meetopstelling</a:t>
            </a:r>
            <a:r>
              <a:rPr lang="nl-NL">
                <a:solidFill>
                  <a:schemeClr val="tx1"/>
                </a:solidFill>
                <a:latin typeface="Arial" pitchFamily="34" charset="0"/>
              </a:rPr>
              <a:t> </a:t>
            </a:r>
            <a:endParaRPr lang="en-US">
              <a:solidFill>
                <a:schemeClr val="tx1"/>
              </a:solidFill>
              <a:latin typeface="Arial" pitchFamily="34" charset="0"/>
            </a:endParaRPr>
          </a:p>
        </p:txBody>
      </p:sp>
      <p:pic>
        <p:nvPicPr>
          <p:cNvPr id="75788" name="Picture 12" descr="DSC06339"/>
          <p:cNvPicPr>
            <a:picLocks noChangeAspect="1" noChangeArrowheads="1"/>
          </p:cNvPicPr>
          <p:nvPr/>
        </p:nvPicPr>
        <p:blipFill>
          <a:blip r:embed="rId2"/>
          <a:srcRect l="14174" t="15887" r="4594" b="23189"/>
          <a:stretch>
            <a:fillRect/>
          </a:stretch>
        </p:blipFill>
        <p:spPr bwMode="auto">
          <a:xfrm>
            <a:off x="1763713" y="1628775"/>
            <a:ext cx="3960812" cy="3960813"/>
          </a:xfrm>
          <a:prstGeom prst="rect">
            <a:avLst/>
          </a:prstGeom>
          <a:noFill/>
        </p:spPr>
      </p:pic>
      <p:sp>
        <p:nvSpPr>
          <p:cNvPr id="75789" name="Rectangle 3"/>
          <p:cNvSpPr>
            <a:spLocks noChangeArrowheads="1"/>
          </p:cNvSpPr>
          <p:nvPr/>
        </p:nvSpPr>
        <p:spPr bwMode="auto">
          <a:xfrm>
            <a:off x="6011863" y="2924175"/>
            <a:ext cx="2387600" cy="1714500"/>
          </a:xfrm>
          <a:prstGeom prst="rect">
            <a:avLst/>
          </a:prstGeom>
          <a:noFill/>
          <a:ln w="9525">
            <a:noFill/>
            <a:miter lim="800000"/>
            <a:headEnd/>
            <a:tailEnd/>
          </a:ln>
        </p:spPr>
        <p:txBody>
          <a:bodyPr lIns="0" rIns="0"/>
          <a:lstStyle/>
          <a:p>
            <a:pPr marL="342900" indent="-342900">
              <a:spcBef>
                <a:spcPct val="20000"/>
              </a:spcBef>
              <a:buFont typeface="Arial" pitchFamily="34" charset="0"/>
              <a:buNone/>
            </a:pPr>
            <a:r>
              <a:rPr lang="en-US" sz="2400">
                <a:latin typeface="Calibri" pitchFamily="34" charset="0"/>
              </a:rPr>
              <a:t>Gasklep open</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Fabricage meetopstelling </a:t>
            </a:r>
            <a:endParaRPr lang="en-US">
              <a:solidFill>
                <a:schemeClr val="tx1"/>
              </a:solidFill>
              <a:latin typeface="Arial" pitchFamily="34" charset="0"/>
            </a:endParaRPr>
          </a:p>
        </p:txBody>
      </p:sp>
      <p:sp>
        <p:nvSpPr>
          <p:cNvPr id="81927" name="Rectangle 3"/>
          <p:cNvSpPr>
            <a:spLocks noChangeArrowheads="1"/>
          </p:cNvSpPr>
          <p:nvPr/>
        </p:nvSpPr>
        <p:spPr bwMode="auto">
          <a:xfrm>
            <a:off x="6227763" y="2924175"/>
            <a:ext cx="2387600" cy="1714500"/>
          </a:xfrm>
          <a:prstGeom prst="rect">
            <a:avLst/>
          </a:prstGeom>
          <a:noFill/>
          <a:ln w="9525">
            <a:noFill/>
            <a:miter lim="800000"/>
            <a:headEnd/>
            <a:tailEnd/>
          </a:ln>
        </p:spPr>
        <p:txBody>
          <a:bodyPr lIns="0" rIns="0"/>
          <a:lstStyle/>
          <a:p>
            <a:pPr marL="342900" indent="-342900">
              <a:spcBef>
                <a:spcPct val="20000"/>
              </a:spcBef>
              <a:buFont typeface="Arial" pitchFamily="34" charset="0"/>
              <a:buNone/>
            </a:pPr>
            <a:r>
              <a:rPr lang="en-US" sz="2400">
                <a:latin typeface="Calibri" pitchFamily="34" charset="0"/>
              </a:rPr>
              <a:t>CNC</a:t>
            </a:r>
          </a:p>
          <a:p>
            <a:pPr marL="342900" indent="-342900">
              <a:spcBef>
                <a:spcPct val="20000"/>
              </a:spcBef>
              <a:buFont typeface="Arial" pitchFamily="34" charset="0"/>
              <a:buNone/>
            </a:pPr>
            <a:r>
              <a:rPr lang="en-US" sz="2400">
                <a:latin typeface="Calibri" pitchFamily="34" charset="0"/>
              </a:rPr>
              <a:t>diffusor</a:t>
            </a:r>
          </a:p>
        </p:txBody>
      </p:sp>
      <p:pic>
        <p:nvPicPr>
          <p:cNvPr id="81928" name="Picture 8" descr="cnc draaien 3"/>
          <p:cNvPicPr>
            <a:picLocks noChangeAspect="1" noChangeArrowheads="1"/>
          </p:cNvPicPr>
          <p:nvPr/>
        </p:nvPicPr>
        <p:blipFill>
          <a:blip r:embed="rId2" cstate="print"/>
          <a:srcRect/>
          <a:stretch>
            <a:fillRect/>
          </a:stretch>
        </p:blipFill>
        <p:spPr bwMode="auto">
          <a:xfrm>
            <a:off x="1476375" y="1989138"/>
            <a:ext cx="4535488"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Fabricage meetopstelling </a:t>
            </a:r>
            <a:endParaRPr lang="en-US">
              <a:solidFill>
                <a:schemeClr val="tx1"/>
              </a:solidFill>
              <a:latin typeface="Arial" pitchFamily="34" charset="0"/>
            </a:endParaRPr>
          </a:p>
        </p:txBody>
      </p:sp>
      <p:sp>
        <p:nvSpPr>
          <p:cNvPr id="82950" name="Rectangle 3"/>
          <p:cNvSpPr>
            <a:spLocks noChangeArrowheads="1"/>
          </p:cNvSpPr>
          <p:nvPr/>
        </p:nvSpPr>
        <p:spPr bwMode="auto">
          <a:xfrm>
            <a:off x="6443663" y="2997200"/>
            <a:ext cx="2387600" cy="1714500"/>
          </a:xfrm>
          <a:prstGeom prst="rect">
            <a:avLst/>
          </a:prstGeom>
          <a:noFill/>
          <a:ln w="9525">
            <a:noFill/>
            <a:miter lim="800000"/>
            <a:headEnd/>
            <a:tailEnd/>
          </a:ln>
        </p:spPr>
        <p:txBody>
          <a:bodyPr lIns="0" rIns="0"/>
          <a:lstStyle/>
          <a:p>
            <a:pPr marL="342900" indent="-342900">
              <a:spcBef>
                <a:spcPct val="20000"/>
              </a:spcBef>
              <a:buFont typeface="Arial" pitchFamily="34" charset="0"/>
              <a:buNone/>
            </a:pPr>
            <a:r>
              <a:rPr lang="en-US" sz="2400">
                <a:latin typeface="Calibri" pitchFamily="34" charset="0"/>
              </a:rPr>
              <a:t>Aansluiting meetslang</a:t>
            </a:r>
          </a:p>
        </p:txBody>
      </p:sp>
      <p:pic>
        <p:nvPicPr>
          <p:cNvPr id="82952" name="Picture 8" descr="aansluiting meetslang"/>
          <p:cNvPicPr>
            <a:picLocks noChangeAspect="1" noChangeArrowheads="1"/>
          </p:cNvPicPr>
          <p:nvPr/>
        </p:nvPicPr>
        <p:blipFill>
          <a:blip r:embed="rId2"/>
          <a:srcRect/>
          <a:stretch>
            <a:fillRect/>
          </a:stretch>
        </p:blipFill>
        <p:spPr bwMode="auto">
          <a:xfrm>
            <a:off x="1187450" y="1916113"/>
            <a:ext cx="5040313" cy="344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Fabricage meetopstelling </a:t>
            </a:r>
            <a:endParaRPr lang="en-US">
              <a:solidFill>
                <a:schemeClr val="tx1"/>
              </a:solidFill>
              <a:latin typeface="Arial" pitchFamily="34" charset="0"/>
            </a:endParaRPr>
          </a:p>
        </p:txBody>
      </p:sp>
      <p:sp>
        <p:nvSpPr>
          <p:cNvPr id="83974" name="Rectangle 3"/>
          <p:cNvSpPr>
            <a:spLocks noChangeArrowheads="1"/>
          </p:cNvSpPr>
          <p:nvPr/>
        </p:nvSpPr>
        <p:spPr bwMode="auto">
          <a:xfrm>
            <a:off x="6227763" y="2924175"/>
            <a:ext cx="2387600" cy="1714500"/>
          </a:xfrm>
          <a:prstGeom prst="rect">
            <a:avLst/>
          </a:prstGeom>
          <a:noFill/>
          <a:ln w="9525">
            <a:noFill/>
            <a:miter lim="800000"/>
            <a:headEnd/>
            <a:tailEnd/>
          </a:ln>
        </p:spPr>
        <p:txBody>
          <a:bodyPr lIns="0" rIns="0"/>
          <a:lstStyle/>
          <a:p>
            <a:pPr marL="342900" indent="-342900">
              <a:spcBef>
                <a:spcPct val="20000"/>
              </a:spcBef>
              <a:buFont typeface="Arial" pitchFamily="34" charset="0"/>
              <a:buNone/>
            </a:pPr>
            <a:r>
              <a:rPr lang="en-US" sz="2400">
                <a:latin typeface="Calibri" pitchFamily="34" charset="0"/>
              </a:rPr>
              <a:t>Mal gelamineerd</a:t>
            </a:r>
          </a:p>
        </p:txBody>
      </p:sp>
      <p:pic>
        <p:nvPicPr>
          <p:cNvPr id="83976" name="Picture 8" descr="diffusor 3 gelamineerd"/>
          <p:cNvPicPr>
            <a:picLocks noChangeAspect="1" noChangeArrowheads="1"/>
          </p:cNvPicPr>
          <p:nvPr/>
        </p:nvPicPr>
        <p:blipFill>
          <a:blip r:embed="rId2" cstate="print"/>
          <a:srcRect/>
          <a:stretch>
            <a:fillRect/>
          </a:stretch>
        </p:blipFill>
        <p:spPr bwMode="auto">
          <a:xfrm>
            <a:off x="1476375" y="2205038"/>
            <a:ext cx="446405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52125" y="1153019"/>
            <a:ext cx="7968778"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Fabricage meetopstelling </a:t>
            </a:r>
            <a:endParaRPr lang="en-US">
              <a:solidFill>
                <a:schemeClr val="tx1"/>
              </a:solidFill>
              <a:latin typeface="Arial" pitchFamily="34" charset="0"/>
            </a:endParaRPr>
          </a:p>
        </p:txBody>
      </p:sp>
      <p:sp>
        <p:nvSpPr>
          <p:cNvPr id="84998" name="Rectangle 3"/>
          <p:cNvSpPr>
            <a:spLocks noChangeArrowheads="1"/>
          </p:cNvSpPr>
          <p:nvPr/>
        </p:nvSpPr>
        <p:spPr bwMode="auto">
          <a:xfrm>
            <a:off x="6227763" y="2924175"/>
            <a:ext cx="2387600" cy="1714500"/>
          </a:xfrm>
          <a:prstGeom prst="rect">
            <a:avLst/>
          </a:prstGeom>
          <a:noFill/>
          <a:ln w="9525">
            <a:noFill/>
            <a:miter lim="800000"/>
            <a:headEnd/>
            <a:tailEnd/>
          </a:ln>
        </p:spPr>
        <p:txBody>
          <a:bodyPr lIns="0" rIns="0"/>
          <a:lstStyle/>
          <a:p>
            <a:pPr marL="342900" indent="-342900">
              <a:spcBef>
                <a:spcPct val="20000"/>
              </a:spcBef>
              <a:buFont typeface="Arial" pitchFamily="34" charset="0"/>
              <a:buNone/>
            </a:pPr>
            <a:r>
              <a:rPr lang="en-US" sz="2400">
                <a:latin typeface="Calibri" pitchFamily="34" charset="0"/>
              </a:rPr>
              <a:t>Venturi op plenum</a:t>
            </a:r>
          </a:p>
        </p:txBody>
      </p:sp>
      <p:pic>
        <p:nvPicPr>
          <p:cNvPr id="85001" name="Picture 9" descr="diffusor 2 aansluiting meetslang"/>
          <p:cNvPicPr>
            <a:picLocks noChangeAspect="1" noChangeArrowheads="1"/>
          </p:cNvPicPr>
          <p:nvPr/>
        </p:nvPicPr>
        <p:blipFill>
          <a:blip r:embed="rId2" cstate="print"/>
          <a:srcRect/>
          <a:stretch>
            <a:fillRect/>
          </a:stretch>
        </p:blipFill>
        <p:spPr bwMode="auto">
          <a:xfrm>
            <a:off x="1403350" y="1773238"/>
            <a:ext cx="47529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4500594"/>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r>
              <a:rPr lang="nl-NL" sz="2400" dirty="0" smtClean="0"/>
              <a:t>Verschillende lengtes diffusor</a:t>
            </a:r>
          </a:p>
          <a:p>
            <a:pPr lvl="1">
              <a:buFont typeface="Arial" pitchFamily="34" charset="0"/>
              <a:buChar char="•"/>
            </a:pPr>
            <a:r>
              <a:rPr lang="nl-NL" sz="2400" dirty="0" smtClean="0"/>
              <a:t> L1 = 80 mm</a:t>
            </a:r>
          </a:p>
          <a:p>
            <a:pPr lvl="1">
              <a:buFont typeface="Arial" pitchFamily="34" charset="0"/>
              <a:buChar char="•"/>
            </a:pPr>
            <a:r>
              <a:rPr lang="nl-NL" sz="2400" dirty="0" smtClean="0"/>
              <a:t> L2 = 130 mm (huidige diffusor FS-racewagen)</a:t>
            </a:r>
          </a:p>
          <a:p>
            <a:pPr lvl="1">
              <a:buFont typeface="Arial" pitchFamily="34" charset="0"/>
              <a:buChar char="•"/>
            </a:pPr>
            <a:r>
              <a:rPr lang="nl-NL" sz="2400" dirty="0" smtClean="0"/>
              <a:t> L3 = 180 mm (aanbevolen lengte literatuur)</a:t>
            </a:r>
          </a:p>
          <a:p>
            <a:pPr lvl="1">
              <a:buFont typeface="Arial" pitchFamily="34" charset="0"/>
              <a:buChar char="•"/>
            </a:pPr>
            <a:r>
              <a:rPr lang="nl-NL" sz="2400" dirty="0" smtClean="0"/>
              <a:t> L4 = 250 mm</a:t>
            </a:r>
          </a:p>
          <a:p>
            <a:endParaRPr lang="nl-NL" sz="2400" dirty="0" smtClean="0"/>
          </a:p>
          <a:p>
            <a:r>
              <a:rPr lang="nl-NL" sz="2400" dirty="0" smtClean="0"/>
              <a:t>Vaste area-ratio</a:t>
            </a:r>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Variabelen</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Onderzoeksmethode</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Resultaten     Conclusies</a:t>
            </a:r>
          </a:p>
        </p:txBody>
      </p:sp>
      <p:grpSp>
        <p:nvGrpSpPr>
          <p:cNvPr id="2050" name="Group 2"/>
          <p:cNvGrpSpPr>
            <a:grpSpLocks noChangeAspect="1"/>
          </p:cNvGrpSpPr>
          <p:nvPr/>
        </p:nvGrpSpPr>
        <p:grpSpPr bwMode="auto">
          <a:xfrm>
            <a:off x="3071802" y="4357694"/>
            <a:ext cx="4809418" cy="825503"/>
            <a:chOff x="221" y="7507"/>
            <a:chExt cx="11061" cy="1376"/>
          </a:xfrm>
        </p:grpSpPr>
        <p:sp>
          <p:nvSpPr>
            <p:cNvPr id="2051" name="AutoShape 3"/>
            <p:cNvSpPr>
              <a:spLocks noChangeAspect="1" noChangeArrowheads="1"/>
            </p:cNvSpPr>
            <p:nvPr/>
          </p:nvSpPr>
          <p:spPr bwMode="auto">
            <a:xfrm>
              <a:off x="221" y="7507"/>
              <a:ext cx="11061" cy="1376"/>
            </a:xfrm>
            <a:prstGeom prst="rect">
              <a:avLst/>
            </a:prstGeom>
            <a:noFill/>
          </p:spPr>
          <p:txBody>
            <a:bodyPr vert="horz" wrap="square" lIns="91440" tIns="45720" rIns="91440" bIns="45720" numCol="1" anchor="t" anchorCtr="0" compatLnSpc="1">
              <a:prstTxWarp prst="textNoShape">
                <a:avLst/>
              </a:prstTxWarp>
            </a:bodyPr>
            <a:lstStyle/>
            <a:p>
              <a:endParaRPr lang="nl-NL" sz="2400"/>
            </a:p>
          </p:txBody>
        </p:sp>
        <p:sp>
          <p:nvSpPr>
            <p:cNvPr id="2052" name="Oval 4"/>
            <p:cNvSpPr>
              <a:spLocks noChangeArrowheads="1"/>
            </p:cNvSpPr>
            <p:nvPr/>
          </p:nvSpPr>
          <p:spPr bwMode="auto">
            <a:xfrm>
              <a:off x="1302" y="7848"/>
              <a:ext cx="406" cy="679"/>
            </a:xfrm>
            <a:prstGeom prst="ellipse">
              <a:avLst/>
            </a:prstGeom>
            <a:solidFill>
              <a:srgbClr val="969696"/>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53" name="Line 5"/>
            <p:cNvSpPr>
              <a:spLocks noChangeShapeType="1"/>
            </p:cNvSpPr>
            <p:nvPr/>
          </p:nvSpPr>
          <p:spPr bwMode="auto">
            <a:xfrm flipV="1">
              <a:off x="1507" y="7507"/>
              <a:ext cx="4682" cy="341"/>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54" name="Line 6"/>
            <p:cNvSpPr>
              <a:spLocks noChangeShapeType="1"/>
            </p:cNvSpPr>
            <p:nvPr/>
          </p:nvSpPr>
          <p:spPr bwMode="auto">
            <a:xfrm>
              <a:off x="1507" y="8527"/>
              <a:ext cx="4682" cy="34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55" name="Oval 7"/>
            <p:cNvSpPr>
              <a:spLocks noChangeArrowheads="1"/>
            </p:cNvSpPr>
            <p:nvPr/>
          </p:nvSpPr>
          <p:spPr bwMode="auto">
            <a:xfrm>
              <a:off x="9416" y="7517"/>
              <a:ext cx="710" cy="1360"/>
            </a:xfrm>
            <a:prstGeom prst="ellipse">
              <a:avLst/>
            </a:prstGeom>
            <a:solidFill>
              <a:srgbClr val="969696"/>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56" name="Line 8"/>
            <p:cNvSpPr>
              <a:spLocks noChangeShapeType="1"/>
            </p:cNvSpPr>
            <p:nvPr/>
          </p:nvSpPr>
          <p:spPr bwMode="auto">
            <a:xfrm>
              <a:off x="1507" y="8527"/>
              <a:ext cx="6515" cy="34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57" name="Line 9"/>
            <p:cNvSpPr>
              <a:spLocks noChangeShapeType="1"/>
            </p:cNvSpPr>
            <p:nvPr/>
          </p:nvSpPr>
          <p:spPr bwMode="auto">
            <a:xfrm>
              <a:off x="1507" y="8527"/>
              <a:ext cx="3054" cy="34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58" name="Line 10"/>
            <p:cNvSpPr>
              <a:spLocks noChangeShapeType="1"/>
            </p:cNvSpPr>
            <p:nvPr/>
          </p:nvSpPr>
          <p:spPr bwMode="auto">
            <a:xfrm flipV="1">
              <a:off x="1507" y="7513"/>
              <a:ext cx="8277" cy="335"/>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59" name="Line 11"/>
            <p:cNvSpPr>
              <a:spLocks noChangeShapeType="1"/>
            </p:cNvSpPr>
            <p:nvPr/>
          </p:nvSpPr>
          <p:spPr bwMode="auto">
            <a:xfrm flipV="1">
              <a:off x="1507" y="7507"/>
              <a:ext cx="3054" cy="341"/>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60" name="Line 12"/>
            <p:cNvSpPr>
              <a:spLocks noChangeShapeType="1"/>
            </p:cNvSpPr>
            <p:nvPr/>
          </p:nvSpPr>
          <p:spPr bwMode="auto">
            <a:xfrm flipV="1">
              <a:off x="1507" y="7507"/>
              <a:ext cx="6515" cy="341"/>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61" name="Line 13"/>
            <p:cNvSpPr>
              <a:spLocks noChangeShapeType="1"/>
            </p:cNvSpPr>
            <p:nvPr/>
          </p:nvSpPr>
          <p:spPr bwMode="auto">
            <a:xfrm>
              <a:off x="1487" y="8518"/>
              <a:ext cx="8287" cy="365"/>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62" name="Oval 14"/>
            <p:cNvSpPr>
              <a:spLocks noChangeArrowheads="1"/>
            </p:cNvSpPr>
            <p:nvPr/>
          </p:nvSpPr>
          <p:spPr bwMode="auto">
            <a:xfrm>
              <a:off x="7606" y="7507"/>
              <a:ext cx="710" cy="1360"/>
            </a:xfrm>
            <a:prstGeom prst="ellipse">
              <a:avLst/>
            </a:prstGeom>
            <a:solidFill>
              <a:srgbClr val="969696"/>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63" name="Oval 15"/>
            <p:cNvSpPr>
              <a:spLocks noChangeArrowheads="1"/>
            </p:cNvSpPr>
            <p:nvPr/>
          </p:nvSpPr>
          <p:spPr bwMode="auto">
            <a:xfrm>
              <a:off x="5858" y="7510"/>
              <a:ext cx="713" cy="1360"/>
            </a:xfrm>
            <a:prstGeom prst="ellipse">
              <a:avLst/>
            </a:prstGeom>
            <a:solidFill>
              <a:srgbClr val="969696"/>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64" name="Oval 16"/>
            <p:cNvSpPr>
              <a:spLocks noChangeArrowheads="1"/>
            </p:cNvSpPr>
            <p:nvPr/>
          </p:nvSpPr>
          <p:spPr bwMode="auto">
            <a:xfrm>
              <a:off x="4189" y="7510"/>
              <a:ext cx="712" cy="1360"/>
            </a:xfrm>
            <a:prstGeom prst="ellipse">
              <a:avLst/>
            </a:prstGeom>
            <a:solidFill>
              <a:srgbClr val="969696"/>
            </a:solid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2400"/>
            </a:p>
          </p:txBody>
        </p:sp>
        <p:sp>
          <p:nvSpPr>
            <p:cNvPr id="2065" name="AutoShape 17"/>
            <p:cNvSpPr>
              <a:spLocks noChangeArrowheads="1"/>
            </p:cNvSpPr>
            <p:nvPr/>
          </p:nvSpPr>
          <p:spPr bwMode="auto">
            <a:xfrm>
              <a:off x="10280" y="8014"/>
              <a:ext cx="1002" cy="263"/>
            </a:xfrm>
            <a:prstGeom prst="rightArrow">
              <a:avLst>
                <a:gd name="adj1" fmla="val 50000"/>
                <a:gd name="adj2" fmla="val 9524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sz="2400"/>
            </a:p>
          </p:txBody>
        </p:sp>
        <p:sp>
          <p:nvSpPr>
            <p:cNvPr id="2066" name="AutoShape 18"/>
            <p:cNvSpPr>
              <a:spLocks noChangeArrowheads="1"/>
            </p:cNvSpPr>
            <p:nvPr/>
          </p:nvSpPr>
          <p:spPr bwMode="auto">
            <a:xfrm>
              <a:off x="221" y="8056"/>
              <a:ext cx="1002" cy="263"/>
            </a:xfrm>
            <a:prstGeom prst="rightArrow">
              <a:avLst>
                <a:gd name="adj1" fmla="val 50000"/>
                <a:gd name="adj2" fmla="val 9524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pPr>
              <a:buFont typeface="Arial" pitchFamily="34" charset="0"/>
              <a:buChar char="•"/>
            </a:pPr>
            <a:r>
              <a:rPr lang="nl-NL" sz="3200" dirty="0" smtClean="0"/>
              <a:t> Gasklep volledig open (volgas)</a:t>
            </a:r>
          </a:p>
          <a:p>
            <a:pPr>
              <a:buFont typeface="Arial" pitchFamily="34" charset="0"/>
              <a:buChar char="•"/>
            </a:pPr>
            <a:r>
              <a:rPr lang="nl-NL" sz="3200" dirty="0" smtClean="0"/>
              <a:t> Geen invloed van trilling motor</a:t>
            </a:r>
          </a:p>
          <a:p>
            <a:pPr>
              <a:buFont typeface="Arial" pitchFamily="34" charset="0"/>
              <a:buChar char="•"/>
            </a:pPr>
            <a:r>
              <a:rPr lang="nl-NL" sz="3200" dirty="0" smtClean="0"/>
              <a:t> Geen invloed pulsatie in aanzuiging</a:t>
            </a:r>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Randvoorwaarden</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Onderzoeksmethode</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Resultaten     Conclusies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3714776"/>
          </a:xfrm>
          <a:prstGeom prst="roundRect">
            <a:avLst>
              <a:gd name="adj" fmla="val 16667"/>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r>
              <a:rPr lang="en-US" sz="2000" b="1" dirty="0" smtClean="0"/>
              <a:t>Hoe de </a:t>
            </a:r>
            <a:r>
              <a:rPr lang="en-US" sz="2000" b="1" dirty="0" err="1" smtClean="0"/>
              <a:t>vier</a:t>
            </a:r>
            <a:r>
              <a:rPr lang="en-US" sz="2000" b="1" dirty="0" smtClean="0"/>
              <a:t> </a:t>
            </a:r>
            <a:r>
              <a:rPr lang="en-US" sz="2000" b="1" dirty="0" err="1" smtClean="0"/>
              <a:t>diffusoren</a:t>
            </a:r>
            <a:r>
              <a:rPr lang="en-US" sz="2000" b="1" dirty="0" smtClean="0"/>
              <a:t> </a:t>
            </a:r>
            <a:r>
              <a:rPr lang="en-US" sz="2000" b="1" dirty="0" err="1" smtClean="0"/>
              <a:t>vergelijken</a:t>
            </a:r>
            <a:r>
              <a:rPr lang="en-US" sz="2000" b="1" dirty="0" smtClean="0"/>
              <a:t>?</a:t>
            </a:r>
          </a:p>
          <a:p>
            <a:r>
              <a:rPr lang="en-US" sz="2000" dirty="0" smtClean="0"/>
              <a:t>De </a:t>
            </a:r>
            <a:r>
              <a:rPr lang="en-US" sz="2000" dirty="0" err="1" smtClean="0"/>
              <a:t>drukval</a:t>
            </a:r>
            <a:r>
              <a:rPr lang="en-US" sz="2000" dirty="0" smtClean="0"/>
              <a:t> </a:t>
            </a:r>
            <a:r>
              <a:rPr lang="en-US" sz="2000" dirty="0" err="1" smtClean="0"/>
              <a:t>bepalen</a:t>
            </a:r>
            <a:r>
              <a:rPr lang="en-US" sz="2000" dirty="0" smtClean="0"/>
              <a:t> van </a:t>
            </a:r>
            <a:r>
              <a:rPr lang="en-US" sz="2000" dirty="0" err="1" smtClean="0"/>
              <a:t>vier</a:t>
            </a:r>
            <a:r>
              <a:rPr lang="en-US" sz="2000" dirty="0" smtClean="0"/>
              <a:t> </a:t>
            </a:r>
            <a:r>
              <a:rPr lang="en-US" sz="2000" dirty="0" err="1" smtClean="0"/>
              <a:t>venturi’s</a:t>
            </a:r>
            <a:r>
              <a:rPr lang="en-US" sz="2000" dirty="0" smtClean="0"/>
              <a:t> </a:t>
            </a:r>
            <a:r>
              <a:rPr lang="en-US" sz="2000" dirty="0" err="1" smtClean="0"/>
              <a:t>bij</a:t>
            </a:r>
            <a:r>
              <a:rPr lang="en-US" sz="2000" dirty="0" smtClean="0"/>
              <a:t> </a:t>
            </a:r>
            <a:r>
              <a:rPr lang="en-US" sz="2000" dirty="0" err="1" smtClean="0"/>
              <a:t>constante</a:t>
            </a:r>
            <a:r>
              <a:rPr lang="en-US" sz="2000" dirty="0" smtClean="0"/>
              <a:t> </a:t>
            </a:r>
            <a:r>
              <a:rPr lang="en-US" sz="2000" dirty="0" err="1" smtClean="0"/>
              <a:t>snelheid</a:t>
            </a:r>
            <a:endParaRPr lang="en-US" sz="2000" dirty="0" smtClean="0"/>
          </a:p>
          <a:p>
            <a:endParaRPr lang="en-US" sz="2000" dirty="0" smtClean="0"/>
          </a:p>
          <a:p>
            <a:r>
              <a:rPr lang="en-US" sz="2000" b="1" dirty="0" err="1" smtClean="0"/>
              <a:t>Wat</a:t>
            </a:r>
            <a:r>
              <a:rPr lang="en-US" sz="2000" b="1" dirty="0" smtClean="0"/>
              <a:t> </a:t>
            </a:r>
            <a:r>
              <a:rPr lang="en-US" sz="2000" b="1" dirty="0" err="1" smtClean="0"/>
              <a:t>wil</a:t>
            </a:r>
            <a:r>
              <a:rPr lang="en-US" sz="2000" b="1" dirty="0" smtClean="0"/>
              <a:t> je </a:t>
            </a:r>
            <a:r>
              <a:rPr lang="en-US" sz="2000" b="1" dirty="0" err="1" smtClean="0"/>
              <a:t>weten</a:t>
            </a:r>
            <a:r>
              <a:rPr lang="en-US" sz="2000" b="1" dirty="0" smtClean="0"/>
              <a:t>?</a:t>
            </a:r>
          </a:p>
          <a:p>
            <a:pPr>
              <a:buFont typeface="Arial" pitchFamily="34" charset="0"/>
              <a:buChar char="•"/>
            </a:pPr>
            <a:r>
              <a:rPr lang="en-US" sz="2000" dirty="0" smtClean="0"/>
              <a:t> </a:t>
            </a:r>
            <a:r>
              <a:rPr lang="en-US" sz="2000" dirty="0" err="1" smtClean="0"/>
              <a:t>Verschildruk</a:t>
            </a:r>
            <a:r>
              <a:rPr lang="en-US" sz="2000" dirty="0" smtClean="0"/>
              <a:t> plenum</a:t>
            </a:r>
          </a:p>
          <a:p>
            <a:pPr>
              <a:buFont typeface="Arial" pitchFamily="34" charset="0"/>
              <a:buChar char="•"/>
            </a:pPr>
            <a:r>
              <a:rPr lang="en-US" sz="2000" dirty="0" smtClean="0"/>
              <a:t> </a:t>
            </a:r>
            <a:r>
              <a:rPr lang="en-US" sz="2000" dirty="0" err="1" smtClean="0"/>
              <a:t>Luchtsnelheid</a:t>
            </a:r>
            <a:r>
              <a:rPr lang="en-US" sz="2000" dirty="0" smtClean="0"/>
              <a:t> in restrictor</a:t>
            </a:r>
          </a:p>
          <a:p>
            <a:pPr>
              <a:buFont typeface="Arial" pitchFamily="34" charset="0"/>
              <a:buChar char="•"/>
            </a:pPr>
            <a:endParaRPr lang="en-US" sz="2000" dirty="0" smtClean="0"/>
          </a:p>
          <a:p>
            <a:r>
              <a:rPr lang="en-US" sz="2000" b="1" dirty="0" err="1" smtClean="0"/>
              <a:t>Wat</a:t>
            </a:r>
            <a:r>
              <a:rPr lang="en-US" sz="2000" b="1" dirty="0" smtClean="0"/>
              <a:t> </a:t>
            </a:r>
            <a:r>
              <a:rPr lang="en-US" sz="2000" b="1" dirty="0" err="1" smtClean="0"/>
              <a:t>te</a:t>
            </a:r>
            <a:r>
              <a:rPr lang="en-US" sz="2000" b="1" dirty="0" smtClean="0"/>
              <a:t> </a:t>
            </a:r>
            <a:r>
              <a:rPr lang="en-US" sz="2000" b="1" dirty="0" err="1" smtClean="0"/>
              <a:t>meten</a:t>
            </a:r>
            <a:r>
              <a:rPr lang="en-US" sz="2000" b="1" dirty="0" smtClean="0"/>
              <a:t> en </a:t>
            </a:r>
            <a:r>
              <a:rPr lang="en-US" sz="2000" b="1" dirty="0" err="1" smtClean="0"/>
              <a:t>waarmee</a:t>
            </a:r>
            <a:r>
              <a:rPr lang="en-US" sz="2000" b="1" dirty="0" smtClean="0"/>
              <a:t>?</a:t>
            </a:r>
          </a:p>
          <a:p>
            <a:pPr>
              <a:buFont typeface="Arial" pitchFamily="34" charset="0"/>
              <a:buChar char="•"/>
            </a:pPr>
            <a:r>
              <a:rPr lang="en-US" sz="2000" dirty="0" smtClean="0"/>
              <a:t> </a:t>
            </a:r>
            <a:r>
              <a:rPr lang="en-US" sz="2000" dirty="0" err="1" smtClean="0"/>
              <a:t>Onderdruk</a:t>
            </a:r>
            <a:r>
              <a:rPr lang="en-US" sz="2000" dirty="0" smtClean="0"/>
              <a:t> in het plenum met </a:t>
            </a:r>
            <a:r>
              <a:rPr lang="en-US" sz="2000" dirty="0" err="1" smtClean="0"/>
              <a:t>een</a:t>
            </a:r>
            <a:r>
              <a:rPr lang="en-US" sz="2000" dirty="0" smtClean="0"/>
              <a:t> Betz manometer</a:t>
            </a:r>
          </a:p>
          <a:p>
            <a:pPr>
              <a:buFont typeface="Arial" pitchFamily="34" charset="0"/>
              <a:buChar char="•"/>
            </a:pPr>
            <a:r>
              <a:rPr lang="en-US" sz="2000" dirty="0" smtClean="0"/>
              <a:t> </a:t>
            </a:r>
            <a:r>
              <a:rPr lang="en-US" sz="2000" dirty="0" err="1" smtClean="0"/>
              <a:t>Onderdruk</a:t>
            </a:r>
            <a:r>
              <a:rPr lang="en-US" sz="2000" dirty="0" smtClean="0"/>
              <a:t> in de restrictor met </a:t>
            </a:r>
            <a:r>
              <a:rPr lang="en-US" sz="2000" dirty="0" err="1" smtClean="0"/>
              <a:t>een</a:t>
            </a:r>
            <a:r>
              <a:rPr lang="en-US" sz="2000" dirty="0" smtClean="0"/>
              <a:t> </a:t>
            </a:r>
            <a:r>
              <a:rPr lang="en-US" sz="2000" dirty="0" err="1" smtClean="0"/>
              <a:t>watermanometer</a:t>
            </a:r>
            <a:endParaRPr lang="en-US" sz="2000" dirty="0" smtClean="0"/>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Opzet</a:t>
            </a:r>
            <a:r>
              <a:rPr lang="en-US" sz="3600" dirty="0" smtClean="0"/>
              <a:t> </a:t>
            </a:r>
            <a:r>
              <a:rPr lang="en-US" sz="3600" dirty="0" err="1" smtClean="0"/>
              <a:t>onderzoek</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Onderzoeksmethode</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Resultaten     Conclusies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9" end="9"/>
                                            </p:txEl>
                                          </p:spTgt>
                                        </p:tgtEl>
                                        <p:attrNameLst>
                                          <p:attrName>style.visibility</p:attrName>
                                        </p:attrNameLst>
                                      </p:cBhvr>
                                      <p:to>
                                        <p:strVal val="visible"/>
                                      </p:to>
                                    </p:set>
                                    <p:animEffect transition="in" filter="fade">
                                      <p:cBhvr>
                                        <p:cTn id="2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Onderzoeksmethode</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Onderzoeksmethode</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Resultaten     Conclusies</a:t>
            </a:r>
          </a:p>
        </p:txBody>
      </p:sp>
      <p:pic>
        <p:nvPicPr>
          <p:cNvPr id="1026" name="Picture 2" descr="D:\TUD WB\BSc Project\Media\Foto\Wiggert en Tom draaien.JPG"/>
          <p:cNvPicPr>
            <a:picLocks noChangeAspect="1" noChangeArrowheads="1"/>
          </p:cNvPicPr>
          <p:nvPr/>
        </p:nvPicPr>
        <p:blipFill>
          <a:blip r:embed="rId2" cstate="print"/>
          <a:srcRect/>
          <a:stretch>
            <a:fillRect/>
          </a:stretch>
        </p:blipFill>
        <p:spPr bwMode="auto">
          <a:xfrm>
            <a:off x="500034" y="2691949"/>
            <a:ext cx="4572032" cy="3429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D:\TUD WB\BSc Project\Media\Foto\werkbank foto.JPG"/>
          <p:cNvPicPr>
            <a:picLocks noChangeAspect="1" noChangeArrowheads="1"/>
          </p:cNvPicPr>
          <p:nvPr/>
        </p:nvPicPr>
        <p:blipFill>
          <a:blip r:embed="rId3" cstate="print"/>
          <a:srcRect/>
          <a:stretch>
            <a:fillRect/>
          </a:stretch>
        </p:blipFill>
        <p:spPr bwMode="auto">
          <a:xfrm>
            <a:off x="3571868" y="1643050"/>
            <a:ext cx="4886325" cy="3664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D:\TUD WB\BSc Project\Eindpresentatie\meetopstelling-testen.jpg"/>
          <p:cNvPicPr>
            <a:picLocks noChangeAspect="1" noChangeArrowheads="1"/>
          </p:cNvPicPr>
          <p:nvPr/>
        </p:nvPicPr>
        <p:blipFill>
          <a:blip r:embed="rId4"/>
          <a:srcRect/>
          <a:stretch>
            <a:fillRect/>
          </a:stretch>
        </p:blipFill>
        <p:spPr bwMode="auto">
          <a:xfrm>
            <a:off x="1214414" y="1500174"/>
            <a:ext cx="6500858" cy="4766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rPr>
              <a:t>Resultaten</a:t>
            </a:r>
            <a:endParaRPr lang="en-US" sz="3600" dirty="0">
              <a:solidFill>
                <a:schemeClr val="bg1"/>
              </a:solidFill>
            </a:endParaRPr>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Onderzoeksmethode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Resultaten     </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Conclusies</a:t>
            </a:r>
          </a:p>
        </p:txBody>
      </p:sp>
      <p:pic>
        <p:nvPicPr>
          <p:cNvPr id="7" name="Picture 6" descr="Metingen Diff 1.bmp"/>
          <p:cNvPicPr>
            <a:picLocks noChangeAspect="1"/>
          </p:cNvPicPr>
          <p:nvPr/>
        </p:nvPicPr>
        <p:blipFill>
          <a:blip r:embed="rId2"/>
          <a:stretch>
            <a:fillRect/>
          </a:stretch>
        </p:blipFill>
        <p:spPr>
          <a:xfrm>
            <a:off x="214282" y="1500174"/>
            <a:ext cx="8754360" cy="3167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Metingen Diff 2.bmp"/>
          <p:cNvPicPr>
            <a:picLocks noChangeAspect="1"/>
          </p:cNvPicPr>
          <p:nvPr/>
        </p:nvPicPr>
        <p:blipFill>
          <a:blip r:embed="rId3"/>
          <a:stretch>
            <a:fillRect/>
          </a:stretch>
        </p:blipFill>
        <p:spPr>
          <a:xfrm>
            <a:off x="642910" y="1928802"/>
            <a:ext cx="8820150" cy="3190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Metingen Diff 3.bmp"/>
          <p:cNvPicPr>
            <a:picLocks noChangeAspect="1"/>
          </p:cNvPicPr>
          <p:nvPr/>
        </p:nvPicPr>
        <p:blipFill>
          <a:blip r:embed="rId4"/>
          <a:stretch>
            <a:fillRect/>
          </a:stretch>
        </p:blipFill>
        <p:spPr>
          <a:xfrm>
            <a:off x="1142976" y="2357430"/>
            <a:ext cx="8810625" cy="316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Metingen Diff 4.bmp"/>
          <p:cNvPicPr>
            <a:picLocks noChangeAspect="1"/>
          </p:cNvPicPr>
          <p:nvPr/>
        </p:nvPicPr>
        <p:blipFill>
          <a:blip r:embed="rId5"/>
          <a:stretch>
            <a:fillRect/>
          </a:stretch>
        </p:blipFill>
        <p:spPr>
          <a:xfrm>
            <a:off x="1643042" y="2786058"/>
            <a:ext cx="8820150" cy="3152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bg1"/>
                </a:solidFill>
              </a:rPr>
              <a:t>Resultaten</a:t>
            </a:r>
            <a:endParaRPr lang="en-US" sz="3600" dirty="0">
              <a:solidFill>
                <a:schemeClr val="bg1"/>
              </a:solidFill>
            </a:endParaRPr>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Onderzoeksmethode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Resultaten     </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Conclusies</a:t>
            </a:r>
          </a:p>
        </p:txBody>
      </p:sp>
      <p:pic>
        <p:nvPicPr>
          <p:cNvPr id="11" name="Picture 10" descr="Grafiek leeg.bmp"/>
          <p:cNvPicPr>
            <a:picLocks noChangeAspect="1"/>
          </p:cNvPicPr>
          <p:nvPr/>
        </p:nvPicPr>
        <p:blipFill>
          <a:blip r:embed="rId3"/>
          <a:stretch>
            <a:fillRect/>
          </a:stretch>
        </p:blipFill>
        <p:spPr>
          <a:xfrm>
            <a:off x="642910" y="1571612"/>
            <a:ext cx="5143536" cy="4600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grafiek diffusor 1.bmp"/>
          <p:cNvPicPr>
            <a:picLocks noChangeAspect="1"/>
          </p:cNvPicPr>
          <p:nvPr/>
        </p:nvPicPr>
        <p:blipFill>
          <a:blip r:embed="rId4"/>
          <a:stretch>
            <a:fillRect/>
          </a:stretch>
        </p:blipFill>
        <p:spPr>
          <a:xfrm>
            <a:off x="642910" y="1571612"/>
            <a:ext cx="5133987" cy="4619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grafiek diffusor 2.bmp"/>
          <p:cNvPicPr>
            <a:picLocks noChangeAspect="1"/>
          </p:cNvPicPr>
          <p:nvPr/>
        </p:nvPicPr>
        <p:blipFill>
          <a:blip r:embed="rId5"/>
          <a:stretch>
            <a:fillRect/>
          </a:stretch>
        </p:blipFill>
        <p:spPr>
          <a:xfrm>
            <a:off x="642910" y="1571612"/>
            <a:ext cx="5133987" cy="464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grafiek diffusor 3.bmp"/>
          <p:cNvPicPr>
            <a:picLocks noChangeAspect="1"/>
          </p:cNvPicPr>
          <p:nvPr/>
        </p:nvPicPr>
        <p:blipFill>
          <a:blip r:embed="rId6"/>
          <a:stretch>
            <a:fillRect/>
          </a:stretch>
        </p:blipFill>
        <p:spPr>
          <a:xfrm>
            <a:off x="642910" y="1571612"/>
            <a:ext cx="5153037" cy="4624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grafiek diffusor 4.bmp"/>
          <p:cNvPicPr>
            <a:picLocks noChangeAspect="1"/>
          </p:cNvPicPr>
          <p:nvPr/>
        </p:nvPicPr>
        <p:blipFill>
          <a:blip r:embed="rId7"/>
          <a:stretch>
            <a:fillRect/>
          </a:stretch>
        </p:blipFill>
        <p:spPr>
          <a:xfrm>
            <a:off x="642910" y="1571612"/>
            <a:ext cx="5133987" cy="464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Oval 15"/>
          <p:cNvSpPr/>
          <p:nvPr/>
        </p:nvSpPr>
        <p:spPr>
          <a:xfrm>
            <a:off x="2357422" y="2857496"/>
            <a:ext cx="1357322" cy="714380"/>
          </a:xfrm>
          <a:prstGeom prst="ellipse">
            <a:avLst/>
          </a:prstGeom>
          <a:solidFill>
            <a:schemeClr val="accent1">
              <a:alpha val="21000"/>
            </a:schemeClr>
          </a:solidFill>
          <a:ln>
            <a:solidFill>
              <a:schemeClr val="accent1">
                <a:shade val="50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ounded Rectangle 9"/>
          <p:cNvSpPr/>
          <p:nvPr/>
        </p:nvSpPr>
        <p:spPr>
          <a:xfrm>
            <a:off x="6000760" y="1571612"/>
            <a:ext cx="2786082" cy="45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Diffusor</a:t>
            </a:r>
            <a:r>
              <a:rPr lang="nl-NL" dirty="0" smtClean="0"/>
              <a:t> 1:</a:t>
            </a:r>
          </a:p>
          <a:p>
            <a:pPr algn="ctr"/>
            <a:r>
              <a:rPr lang="nl-NL" dirty="0" smtClean="0"/>
              <a:t>Gemiddelde 1045 Pa</a:t>
            </a:r>
          </a:p>
          <a:p>
            <a:pPr algn="ctr"/>
            <a:r>
              <a:rPr lang="nl-NL" dirty="0" smtClean="0"/>
              <a:t>Standaarddeviatie 22 Pa</a:t>
            </a:r>
          </a:p>
          <a:p>
            <a:pPr algn="ctr"/>
            <a:endParaRPr lang="nl-NL" dirty="0" smtClean="0"/>
          </a:p>
          <a:p>
            <a:pPr algn="ctr"/>
            <a:r>
              <a:rPr lang="nl-NL" dirty="0" err="1" smtClean="0"/>
              <a:t>Diffusor</a:t>
            </a:r>
            <a:r>
              <a:rPr lang="nl-NL" dirty="0" smtClean="0"/>
              <a:t> 2:</a:t>
            </a:r>
          </a:p>
          <a:p>
            <a:pPr algn="ctr"/>
            <a:r>
              <a:rPr lang="nl-NL" dirty="0" smtClean="0"/>
              <a:t>Gemiddelde 835 Pa</a:t>
            </a:r>
          </a:p>
          <a:p>
            <a:pPr algn="ctr"/>
            <a:r>
              <a:rPr lang="nl-NL" dirty="0" smtClean="0"/>
              <a:t>Standaarddeviatie 20 Pa</a:t>
            </a:r>
          </a:p>
          <a:p>
            <a:pPr algn="ctr"/>
            <a:endParaRPr lang="nl-NL" dirty="0" smtClean="0"/>
          </a:p>
          <a:p>
            <a:pPr algn="ctr"/>
            <a:r>
              <a:rPr lang="nl-NL" dirty="0" err="1" smtClean="0"/>
              <a:t>Diffusor</a:t>
            </a:r>
            <a:r>
              <a:rPr lang="nl-NL" dirty="0" smtClean="0"/>
              <a:t> 3:</a:t>
            </a:r>
          </a:p>
          <a:p>
            <a:pPr algn="ctr"/>
            <a:r>
              <a:rPr lang="nl-NL" dirty="0" smtClean="0"/>
              <a:t>Gemiddelde 1025 Pa</a:t>
            </a:r>
          </a:p>
          <a:p>
            <a:pPr algn="ctr"/>
            <a:r>
              <a:rPr lang="nl-NL" dirty="0" smtClean="0"/>
              <a:t>Standaarddeviatie 26 Pa</a:t>
            </a:r>
          </a:p>
          <a:p>
            <a:pPr algn="ctr"/>
            <a:endParaRPr lang="nl-NL" dirty="0" smtClean="0"/>
          </a:p>
          <a:p>
            <a:pPr algn="ctr"/>
            <a:r>
              <a:rPr lang="nl-NL" dirty="0" err="1" smtClean="0"/>
              <a:t>Diffusor</a:t>
            </a:r>
            <a:r>
              <a:rPr lang="nl-NL" dirty="0" smtClean="0"/>
              <a:t> 4:</a:t>
            </a:r>
          </a:p>
          <a:p>
            <a:pPr algn="ctr"/>
            <a:r>
              <a:rPr lang="nl-NL" dirty="0" smtClean="0"/>
              <a:t>Gemiddelde 779 Pa</a:t>
            </a:r>
          </a:p>
          <a:p>
            <a:pPr algn="ctr"/>
            <a:r>
              <a:rPr lang="nl-NL" dirty="0" smtClean="0"/>
              <a:t>Standaarddeviatie 38 Pa</a:t>
            </a:r>
          </a:p>
          <a:p>
            <a:pPr algn="ctr"/>
            <a:endParaRPr lang="nl-NL" dirty="0"/>
          </a:p>
        </p:txBody>
      </p:sp>
      <p:sp>
        <p:nvSpPr>
          <p:cNvPr id="18" name="Oval 17"/>
          <p:cNvSpPr/>
          <p:nvPr/>
        </p:nvSpPr>
        <p:spPr>
          <a:xfrm>
            <a:off x="2714612" y="4143380"/>
            <a:ext cx="1357322" cy="714380"/>
          </a:xfrm>
          <a:prstGeom prst="ellipse">
            <a:avLst/>
          </a:prstGeom>
          <a:solidFill>
            <a:schemeClr val="accent1">
              <a:alpha val="21000"/>
            </a:schemeClr>
          </a:solidFill>
          <a:ln>
            <a:solidFill>
              <a:schemeClr val="accent1">
                <a:shade val="50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fade">
                                      <p:cBhvr>
                                        <p:cTn id="18" dur="500"/>
                                        <p:tgtEl>
                                          <p:spTgt spid="10">
                                            <p:bg/>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fade">
                                      <p:cBhvr>
                                        <p:cTn id="40" dur="500"/>
                                        <p:tgtEl>
                                          <p:spTgt spid="10">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fade">
                                      <p:cBhvr>
                                        <p:cTn id="43" dur="500"/>
                                        <p:tgtEl>
                                          <p:spTgt spid="10">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Effect transition="in" filter="fade">
                                      <p:cBhvr>
                                        <p:cTn id="46" dur="500"/>
                                        <p:tgtEl>
                                          <p:spTgt spid="10">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xEl>
                                              <p:pRg st="8" end="8"/>
                                            </p:txEl>
                                          </p:spTgt>
                                        </p:tgtEl>
                                        <p:attrNameLst>
                                          <p:attrName>style.visibility</p:attrName>
                                        </p:attrNameLst>
                                      </p:cBhvr>
                                      <p:to>
                                        <p:strVal val="visible"/>
                                      </p:to>
                                    </p:set>
                                    <p:animEffect transition="in" filter="fade">
                                      <p:cBhvr>
                                        <p:cTn id="59" dur="500"/>
                                        <p:tgtEl>
                                          <p:spTgt spid="10">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0">
                                            <p:txEl>
                                              <p:pRg st="9" end="9"/>
                                            </p:txEl>
                                          </p:spTgt>
                                        </p:tgtEl>
                                        <p:attrNameLst>
                                          <p:attrName>style.visibility</p:attrName>
                                        </p:attrNameLst>
                                      </p:cBhvr>
                                      <p:to>
                                        <p:strVal val="visible"/>
                                      </p:to>
                                    </p:set>
                                    <p:animEffect transition="in" filter="fade">
                                      <p:cBhvr>
                                        <p:cTn id="62" dur="500"/>
                                        <p:tgtEl>
                                          <p:spTgt spid="10">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0">
                                            <p:txEl>
                                              <p:pRg st="10" end="10"/>
                                            </p:txEl>
                                          </p:spTgt>
                                        </p:tgtEl>
                                        <p:attrNameLst>
                                          <p:attrName>style.visibility</p:attrName>
                                        </p:attrNameLst>
                                      </p:cBhvr>
                                      <p:to>
                                        <p:strVal val="visible"/>
                                      </p:to>
                                    </p:set>
                                    <p:animEffect transition="in" filter="fade">
                                      <p:cBhvr>
                                        <p:cTn id="65" dur="500"/>
                                        <p:tgtEl>
                                          <p:spTgt spid="10">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0">
                                            <p:txEl>
                                              <p:pRg st="12" end="12"/>
                                            </p:txEl>
                                          </p:spTgt>
                                        </p:tgtEl>
                                        <p:attrNameLst>
                                          <p:attrName>style.visibility</p:attrName>
                                        </p:attrNameLst>
                                      </p:cBhvr>
                                      <p:to>
                                        <p:strVal val="visible"/>
                                      </p:to>
                                    </p:set>
                                    <p:animEffect transition="in" filter="fade">
                                      <p:cBhvr>
                                        <p:cTn id="78" dur="500"/>
                                        <p:tgtEl>
                                          <p:spTgt spid="10">
                                            <p:txEl>
                                              <p:pRg st="12" end="12"/>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10">
                                            <p:txEl>
                                              <p:pRg st="13" end="13"/>
                                            </p:txEl>
                                          </p:spTgt>
                                        </p:tgtEl>
                                        <p:attrNameLst>
                                          <p:attrName>style.visibility</p:attrName>
                                        </p:attrNameLst>
                                      </p:cBhvr>
                                      <p:to>
                                        <p:strVal val="visible"/>
                                      </p:to>
                                    </p:set>
                                    <p:animEffect transition="in" filter="fade">
                                      <p:cBhvr>
                                        <p:cTn id="81" dur="500"/>
                                        <p:tgtEl>
                                          <p:spTgt spid="10">
                                            <p:txEl>
                                              <p:pRg st="13" end="13"/>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10">
                                            <p:txEl>
                                              <p:pRg st="14" end="14"/>
                                            </p:txEl>
                                          </p:spTgt>
                                        </p:tgtEl>
                                        <p:attrNameLst>
                                          <p:attrName>style.visibility</p:attrName>
                                        </p:attrNameLst>
                                      </p:cBhvr>
                                      <p:to>
                                        <p:strVal val="visible"/>
                                      </p:to>
                                    </p:set>
                                    <p:animEffect transition="in" filter="fade">
                                      <p:cBhvr>
                                        <p:cTn id="84" dur="500"/>
                                        <p:tgtEl>
                                          <p:spTgt spid="10">
                                            <p:txEl>
                                              <p:pRg st="14" end="1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par>
                                <p:cTn id="103" presetID="10" presetClass="entr" presetSubtype="0" fill="hold" grpId="2"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0" grpId="0" build="allAtOnce" animBg="1"/>
      <p:bldP spid="18" grpId="0" animBg="1"/>
      <p:bldP spid="1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Conclusies</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Onderzoeksmethode     Resultaten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Conclusies</a:t>
            </a:r>
            <a:endPar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6" name="Picture 15" descr="Schets diffusor normale restrictor.bmp"/>
          <p:cNvPicPr>
            <a:picLocks noChangeAspect="1"/>
          </p:cNvPicPr>
          <p:nvPr/>
        </p:nvPicPr>
        <p:blipFill>
          <a:blip r:embed="rId2"/>
          <a:stretch>
            <a:fillRect/>
          </a:stretch>
        </p:blipFill>
        <p:spPr>
          <a:xfrm>
            <a:off x="1062730" y="1643050"/>
            <a:ext cx="7162800" cy="2000250"/>
          </a:xfrm>
          <a:prstGeom prst="rect">
            <a:avLst/>
          </a:prstGeom>
          <a:ln w="228600" cap="sq" cmpd="thickThin">
            <a:solidFill>
              <a:srgbClr val="000000"/>
            </a:solidFill>
            <a:prstDash val="solid"/>
            <a:miter lim="800000"/>
          </a:ln>
          <a:effectLst>
            <a:innerShdw blurRad="76200">
              <a:srgbClr val="000000"/>
            </a:innerShdw>
          </a:effectLst>
        </p:spPr>
      </p:pic>
      <p:pic>
        <p:nvPicPr>
          <p:cNvPr id="17" name="Picture 16" descr="Schets diffusor lange restrictor.bmp"/>
          <p:cNvPicPr>
            <a:picLocks noChangeAspect="1"/>
          </p:cNvPicPr>
          <p:nvPr/>
        </p:nvPicPr>
        <p:blipFill>
          <a:blip r:embed="rId3"/>
          <a:stretch>
            <a:fillRect/>
          </a:stretch>
        </p:blipFill>
        <p:spPr>
          <a:xfrm>
            <a:off x="1071538" y="3857628"/>
            <a:ext cx="7162800" cy="203835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2357454"/>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endParaRPr lang="en-US" sz="3200" dirty="0" smtClean="0"/>
          </a:p>
          <a:p>
            <a:pPr>
              <a:buFont typeface="Arial" pitchFamily="34" charset="0"/>
              <a:buChar char="•"/>
            </a:pPr>
            <a:r>
              <a:rPr lang="en-US" sz="3200" dirty="0" smtClean="0"/>
              <a:t> Analysis of Variance</a:t>
            </a:r>
          </a:p>
          <a:p>
            <a:pPr>
              <a:buFont typeface="Arial" pitchFamily="34" charset="0"/>
              <a:buChar char="•"/>
            </a:pPr>
            <a:r>
              <a:rPr lang="en-US" sz="3200" dirty="0" smtClean="0"/>
              <a:t> p&lt;.001 </a:t>
            </a:r>
            <a:r>
              <a:rPr lang="en-US" sz="3200" dirty="0" err="1" smtClean="0"/>
              <a:t>waarden</a:t>
            </a:r>
            <a:r>
              <a:rPr lang="en-US" sz="3200" dirty="0" smtClean="0"/>
              <a:t> </a:t>
            </a:r>
            <a:r>
              <a:rPr lang="en-US" sz="3200" dirty="0" err="1" smtClean="0"/>
              <a:t>uit</a:t>
            </a:r>
            <a:r>
              <a:rPr lang="en-US" sz="3200" dirty="0" smtClean="0"/>
              <a:t> </a:t>
            </a:r>
            <a:r>
              <a:rPr lang="en-US" sz="3200" dirty="0" err="1" smtClean="0"/>
              <a:t>één</a:t>
            </a:r>
            <a:r>
              <a:rPr lang="en-US" sz="3200" dirty="0" smtClean="0"/>
              <a:t> </a:t>
            </a:r>
            <a:r>
              <a:rPr lang="en-US" sz="3200" dirty="0" err="1" smtClean="0"/>
              <a:t>populatie</a:t>
            </a:r>
            <a:endParaRPr lang="en-US" sz="3200" dirty="0" smtClean="0"/>
          </a:p>
          <a:p>
            <a:pPr>
              <a:buFont typeface="Arial" pitchFamily="34" charset="0"/>
              <a:buChar char="•"/>
            </a:pPr>
            <a:r>
              <a:rPr lang="en-US" sz="3200" dirty="0" smtClean="0"/>
              <a:t> </a:t>
            </a:r>
            <a:r>
              <a:rPr lang="en-US" sz="3200" dirty="0" err="1" smtClean="0"/>
              <a:t>Nulhypothese</a:t>
            </a:r>
            <a:r>
              <a:rPr lang="en-US" sz="3200" dirty="0" smtClean="0"/>
              <a:t> is </a:t>
            </a:r>
            <a:r>
              <a:rPr lang="en-US" sz="3200" dirty="0" err="1" smtClean="0"/>
              <a:t>verworpen</a:t>
            </a:r>
            <a:endParaRPr lang="en-US" sz="3200" dirty="0" smtClean="0"/>
          </a:p>
          <a:p>
            <a:pPr>
              <a:buFont typeface="Arial" pitchFamily="34" charset="0"/>
              <a:buChar char="•"/>
            </a:pPr>
            <a:endParaRPr lang="en-US" sz="3200" dirty="0" smtClean="0"/>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ANOVA</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Onderzoeksmethode     Resultaten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Conclusies</a:t>
            </a:r>
            <a:endPar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 Racewagen Kimi Raikonnen.jpg"/>
          <p:cNvPicPr>
            <a:picLocks noChangeAspect="1"/>
          </p:cNvPicPr>
          <p:nvPr/>
        </p:nvPicPr>
        <p:blipFill>
          <a:blip r:embed="rId2">
            <a:lum contrast="15000"/>
          </a:blip>
          <a:stretch>
            <a:fillRect/>
          </a:stretch>
        </p:blipFill>
        <p:spPr>
          <a:xfrm>
            <a:off x="357158" y="285752"/>
            <a:ext cx="5357820" cy="4286256"/>
          </a:xfrm>
          <a:prstGeom prst="roundRect">
            <a:avLst>
              <a:gd name="adj" fmla="val 8594"/>
            </a:avLst>
          </a:prstGeom>
          <a:solidFill>
            <a:srgbClr val="FFFFFF">
              <a:shade val="85000"/>
            </a:srgbClr>
          </a:solidFill>
          <a:ln w="57150">
            <a:solidFill>
              <a:schemeClr val="tx2">
                <a:lumMod val="20000"/>
                <a:lumOff val="80000"/>
              </a:schemeClr>
            </a:solidFill>
          </a:ln>
          <a:effectLst>
            <a:reflection blurRad="6350" stA="50000" endA="300" endPos="38500" dist="50800" dir="5400000" sy="-100000" algn="bl" rotWithShape="0"/>
          </a:effectLst>
          <a:scene3d>
            <a:camera prst="orthographicFront"/>
            <a:lightRig rig="threePt" dir="t"/>
          </a:scene3d>
          <a:sp3d>
            <a:bevelT prst="slope"/>
          </a:sp3d>
        </p:spPr>
      </p:pic>
      <p:pic>
        <p:nvPicPr>
          <p:cNvPr id="5" name="Picture 4" descr="F1 Team Jordan.jpg"/>
          <p:cNvPicPr>
            <a:picLocks noChangeAspect="1"/>
          </p:cNvPicPr>
          <p:nvPr/>
        </p:nvPicPr>
        <p:blipFill>
          <a:blip r:embed="rId3"/>
          <a:stretch>
            <a:fillRect/>
          </a:stretch>
        </p:blipFill>
        <p:spPr>
          <a:xfrm>
            <a:off x="1571604" y="1071546"/>
            <a:ext cx="5691227" cy="4268421"/>
          </a:xfrm>
          <a:prstGeom prst="roundRect">
            <a:avLst>
              <a:gd name="adj" fmla="val 8594"/>
            </a:avLst>
          </a:prstGeom>
          <a:solidFill>
            <a:srgbClr val="FFFFFF">
              <a:shade val="85000"/>
            </a:srgbClr>
          </a:solidFill>
          <a:ln w="57150">
            <a:solidFill>
              <a:schemeClr val="tx2">
                <a:lumMod val="20000"/>
                <a:lumOff val="80000"/>
              </a:schemeClr>
            </a:solidFill>
          </a:ln>
          <a:effectLst>
            <a:reflection blurRad="6350" stA="50000" endA="300" endPos="38500" dist="50800" dir="5400000" sy="-100000" algn="bl" rotWithShape="0"/>
          </a:effectLst>
          <a:scene3d>
            <a:camera prst="orthographicFront"/>
            <a:lightRig rig="threePt" dir="t"/>
          </a:scene3d>
          <a:sp3d>
            <a:bevelT prst="slope"/>
          </a:sp3d>
        </p:spPr>
      </p:pic>
      <p:pic>
        <p:nvPicPr>
          <p:cNvPr id="7" name="Picture 6" descr="dn2.jpg"/>
          <p:cNvPicPr>
            <a:picLocks noChangeAspect="1"/>
          </p:cNvPicPr>
          <p:nvPr/>
        </p:nvPicPr>
        <p:blipFill>
          <a:blip r:embed="rId4"/>
          <a:stretch>
            <a:fillRect/>
          </a:stretch>
        </p:blipFill>
        <p:spPr>
          <a:xfrm>
            <a:off x="3071802" y="1785926"/>
            <a:ext cx="5738821" cy="4304115"/>
          </a:xfrm>
          <a:prstGeom prst="roundRect">
            <a:avLst>
              <a:gd name="adj" fmla="val 8594"/>
            </a:avLst>
          </a:prstGeom>
          <a:solidFill>
            <a:srgbClr val="FFFFFF">
              <a:shade val="85000"/>
            </a:srgbClr>
          </a:solidFill>
          <a:ln w="57150">
            <a:solidFill>
              <a:schemeClr val="tx2">
                <a:lumMod val="20000"/>
                <a:lumOff val="80000"/>
              </a:schemeClr>
            </a:solidFill>
          </a:ln>
          <a:effectLst>
            <a:reflection blurRad="6350" stA="50000" endA="300" endPos="38500" dist="50800" dir="5400000" sy="-100000" algn="bl" rotWithShape="0"/>
          </a:effectLst>
          <a:scene3d>
            <a:camera prst="orthographicFront"/>
            <a:lightRig rig="threePt" dir="t"/>
          </a:scene3d>
          <a:sp3d>
            <a:bevelT prst="slop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2714644"/>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r>
              <a:rPr lang="en-US" sz="3200" dirty="0" smtClean="0"/>
              <a:t>In </a:t>
            </a:r>
            <a:r>
              <a:rPr lang="en-US" sz="3200" dirty="0" err="1" smtClean="0"/>
              <a:t>verhouding</a:t>
            </a:r>
            <a:r>
              <a:rPr lang="en-US" sz="3200" dirty="0" smtClean="0"/>
              <a:t> met de </a:t>
            </a:r>
            <a:r>
              <a:rPr lang="en-US" sz="3200" dirty="0" err="1" smtClean="0"/>
              <a:t>huidige</a:t>
            </a:r>
            <a:r>
              <a:rPr lang="en-US" sz="3200" dirty="0" smtClean="0"/>
              <a:t> </a:t>
            </a:r>
            <a:r>
              <a:rPr lang="en-US" sz="3200" dirty="0" err="1" smtClean="0"/>
              <a:t>diffusor</a:t>
            </a:r>
            <a:r>
              <a:rPr lang="en-US" sz="3200" dirty="0" smtClean="0"/>
              <a:t>:</a:t>
            </a:r>
          </a:p>
          <a:p>
            <a:r>
              <a:rPr lang="en-US" sz="3200" dirty="0" smtClean="0"/>
              <a:t> </a:t>
            </a:r>
          </a:p>
          <a:p>
            <a:pPr>
              <a:buFont typeface="Arial" pitchFamily="34" charset="0"/>
              <a:buChar char="•"/>
            </a:pPr>
            <a:r>
              <a:rPr lang="en-US" sz="3200" dirty="0" smtClean="0"/>
              <a:t> </a:t>
            </a:r>
            <a:r>
              <a:rPr lang="en-US" sz="3200" dirty="0" err="1" smtClean="0"/>
              <a:t>Kleinere</a:t>
            </a:r>
            <a:r>
              <a:rPr lang="en-US" sz="3200" dirty="0" smtClean="0"/>
              <a:t> </a:t>
            </a:r>
            <a:r>
              <a:rPr lang="en-US" sz="3200" dirty="0" err="1" smtClean="0"/>
              <a:t>drukvallen</a:t>
            </a:r>
            <a:r>
              <a:rPr lang="en-US" sz="3200" dirty="0" smtClean="0"/>
              <a:t> </a:t>
            </a:r>
            <a:r>
              <a:rPr lang="en-US" sz="3200" dirty="0" err="1" smtClean="0"/>
              <a:t>diffusoren</a:t>
            </a:r>
            <a:r>
              <a:rPr lang="en-US" sz="3200" dirty="0" smtClean="0"/>
              <a:t> 2 en 4</a:t>
            </a:r>
          </a:p>
          <a:p>
            <a:pPr>
              <a:buFont typeface="Arial" pitchFamily="34" charset="0"/>
              <a:buChar char="•"/>
            </a:pPr>
            <a:r>
              <a:rPr lang="en-US" sz="3200" dirty="0" smtClean="0"/>
              <a:t> </a:t>
            </a:r>
            <a:r>
              <a:rPr lang="en-US" sz="3200" dirty="0" err="1" smtClean="0"/>
              <a:t>Diffusor</a:t>
            </a:r>
            <a:r>
              <a:rPr lang="en-US" sz="3200" dirty="0" smtClean="0"/>
              <a:t> 2 is </a:t>
            </a:r>
            <a:r>
              <a:rPr lang="en-US" sz="3200" dirty="0" err="1" smtClean="0"/>
              <a:t>korter</a:t>
            </a:r>
            <a:endParaRPr lang="en-US" sz="3200" dirty="0"/>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Formula Student</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Onderzoeksmethode     Resultaten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Conclusies</a:t>
            </a:r>
            <a:endPar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2428892"/>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pPr>
              <a:buFont typeface="Arial" pitchFamily="34" charset="0"/>
              <a:buChar char="•"/>
            </a:pPr>
            <a:r>
              <a:rPr lang="en-US" sz="3200" dirty="0" smtClean="0"/>
              <a:t> </a:t>
            </a:r>
            <a:r>
              <a:rPr lang="en-US" sz="3200" dirty="0" err="1" smtClean="0"/>
              <a:t>Kortere</a:t>
            </a:r>
            <a:r>
              <a:rPr lang="en-US" sz="3200" dirty="0" smtClean="0"/>
              <a:t> </a:t>
            </a:r>
            <a:r>
              <a:rPr lang="en-US" sz="3200" dirty="0" err="1" smtClean="0"/>
              <a:t>diffusor</a:t>
            </a:r>
            <a:endParaRPr lang="en-US" sz="3200" dirty="0" smtClean="0"/>
          </a:p>
          <a:p>
            <a:pPr>
              <a:buFont typeface="Arial" pitchFamily="34" charset="0"/>
              <a:buChar char="•"/>
            </a:pPr>
            <a:r>
              <a:rPr lang="en-US" sz="3200" dirty="0" smtClean="0"/>
              <a:t> </a:t>
            </a:r>
            <a:r>
              <a:rPr lang="en-US" sz="3200" dirty="0" err="1" smtClean="0"/>
              <a:t>Nulhypothese</a:t>
            </a:r>
            <a:r>
              <a:rPr lang="en-US" sz="3200" dirty="0" smtClean="0"/>
              <a:t> </a:t>
            </a:r>
            <a:r>
              <a:rPr lang="en-US" sz="3200" dirty="0" err="1" smtClean="0"/>
              <a:t>verworpen</a:t>
            </a:r>
            <a:endParaRPr lang="en-US" sz="3200" dirty="0" smtClean="0"/>
          </a:p>
          <a:p>
            <a:pPr>
              <a:buFont typeface="Arial" pitchFamily="34" charset="0"/>
              <a:buChar char="•"/>
            </a:pPr>
            <a:r>
              <a:rPr lang="en-US" sz="3200" dirty="0" smtClean="0"/>
              <a:t> </a:t>
            </a:r>
            <a:r>
              <a:rPr lang="en-US" sz="3200" dirty="0" err="1" smtClean="0"/>
              <a:t>Kortere</a:t>
            </a:r>
            <a:r>
              <a:rPr lang="en-US" sz="3200" dirty="0" smtClean="0"/>
              <a:t> </a:t>
            </a:r>
            <a:r>
              <a:rPr lang="en-US" sz="3200" dirty="0" err="1" smtClean="0"/>
              <a:t>diffusor</a:t>
            </a:r>
            <a:r>
              <a:rPr lang="en-US" sz="3200" dirty="0" smtClean="0"/>
              <a:t> 2 </a:t>
            </a:r>
            <a:r>
              <a:rPr lang="en-US" sz="3200" dirty="0" err="1" smtClean="0"/>
              <a:t>betere</a:t>
            </a:r>
            <a:r>
              <a:rPr lang="en-US" sz="3200" dirty="0" smtClean="0"/>
              <a:t> </a:t>
            </a:r>
            <a:r>
              <a:rPr lang="en-US" sz="3200" dirty="0" err="1" smtClean="0"/>
              <a:t>prestaties</a:t>
            </a:r>
            <a:endParaRPr lang="en-US" sz="3200" dirty="0" smtClean="0"/>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Samenvattend</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Onderzoeksmethode     Resultaten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Conclusies</a:t>
            </a:r>
            <a:endPar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kke_en_sukke_1.jpeg.jpg"/>
          <p:cNvPicPr>
            <a:picLocks noChangeAspect="1"/>
          </p:cNvPicPr>
          <p:nvPr/>
        </p:nvPicPr>
        <p:blipFill>
          <a:blip r:embed="rId2"/>
          <a:stretch>
            <a:fillRect/>
          </a:stretch>
        </p:blipFill>
        <p:spPr>
          <a:xfrm>
            <a:off x="2000232" y="1000108"/>
            <a:ext cx="5315327"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Vragen</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durance2.jpg"/>
          <p:cNvPicPr>
            <a:picLocks noChangeAspect="1"/>
          </p:cNvPicPr>
          <p:nvPr/>
        </p:nvPicPr>
        <p:blipFill>
          <a:blip r:embed="rId2"/>
          <a:stretch>
            <a:fillRect/>
          </a:stretch>
        </p:blipFill>
        <p:spPr>
          <a:xfrm>
            <a:off x="357158" y="285728"/>
            <a:ext cx="6467145" cy="4307119"/>
          </a:xfrm>
          <a:prstGeom prst="roundRect">
            <a:avLst>
              <a:gd name="adj" fmla="val 8594"/>
            </a:avLst>
          </a:prstGeom>
          <a:solidFill>
            <a:srgbClr val="FFFFFF">
              <a:shade val="85000"/>
            </a:srgbClr>
          </a:solidFill>
          <a:ln w="57150">
            <a:solidFill>
              <a:schemeClr val="tx2">
                <a:lumMod val="20000"/>
                <a:lumOff val="80000"/>
              </a:schemeClr>
            </a:solidFill>
          </a:ln>
          <a:effectLst>
            <a:reflection blurRad="6350" stA="50000" endA="300" endPos="38500" dist="50800" dir="5400000" sy="-100000" algn="bl" rotWithShape="0"/>
          </a:effectLst>
          <a:scene3d>
            <a:camera prst="orthographicFront"/>
            <a:lightRig rig="threePt" dir="t"/>
          </a:scene3d>
          <a:sp3d>
            <a:bevelT prst="slope"/>
          </a:sp3d>
        </p:spPr>
      </p:pic>
      <p:pic>
        <p:nvPicPr>
          <p:cNvPr id="7" name="Picture 6" descr="DUT FS race.jpg"/>
          <p:cNvPicPr>
            <a:picLocks noChangeAspect="1"/>
          </p:cNvPicPr>
          <p:nvPr/>
        </p:nvPicPr>
        <p:blipFill>
          <a:blip r:embed="rId3"/>
          <a:stretch>
            <a:fillRect/>
          </a:stretch>
        </p:blipFill>
        <p:spPr>
          <a:xfrm>
            <a:off x="1188593" y="1000108"/>
            <a:ext cx="6455241" cy="4286280"/>
          </a:xfrm>
          <a:prstGeom prst="roundRect">
            <a:avLst>
              <a:gd name="adj" fmla="val 8594"/>
            </a:avLst>
          </a:prstGeom>
          <a:solidFill>
            <a:srgbClr val="FFFFFF">
              <a:shade val="85000"/>
            </a:srgbClr>
          </a:solidFill>
          <a:ln w="57150">
            <a:solidFill>
              <a:schemeClr val="tx2">
                <a:lumMod val="20000"/>
                <a:lumOff val="80000"/>
              </a:schemeClr>
            </a:solidFill>
          </a:ln>
          <a:effectLst>
            <a:reflection blurRad="6350" stA="50000" endA="300" endPos="38500" dist="50800" dir="5400000" sy="-100000" algn="bl" rotWithShape="0"/>
          </a:effectLst>
          <a:scene3d>
            <a:camera prst="orthographicFront"/>
            <a:lightRig rig="threePt" dir="t"/>
          </a:scene3d>
          <a:sp3d>
            <a:bevelT prst="slope"/>
          </a:sp3d>
        </p:spPr>
      </p:pic>
      <p:pic>
        <p:nvPicPr>
          <p:cNvPr id="6" name="Picture 5" descr="IMG_6804.CR2.jpg"/>
          <p:cNvPicPr>
            <a:picLocks noChangeAspect="1"/>
          </p:cNvPicPr>
          <p:nvPr/>
        </p:nvPicPr>
        <p:blipFill>
          <a:blip r:embed="rId4" cstate="print"/>
          <a:stretch>
            <a:fillRect/>
          </a:stretch>
        </p:blipFill>
        <p:spPr>
          <a:xfrm>
            <a:off x="2205143" y="1785926"/>
            <a:ext cx="6438823" cy="4288842"/>
          </a:xfrm>
          <a:prstGeom prst="roundRect">
            <a:avLst>
              <a:gd name="adj" fmla="val 8594"/>
            </a:avLst>
          </a:prstGeom>
          <a:solidFill>
            <a:srgbClr val="FFFFFF">
              <a:shade val="85000"/>
            </a:srgbClr>
          </a:solidFill>
          <a:ln w="57150">
            <a:solidFill>
              <a:schemeClr val="tx2">
                <a:lumMod val="20000"/>
                <a:lumOff val="80000"/>
              </a:schemeClr>
            </a:solidFill>
          </a:ln>
          <a:effectLst>
            <a:reflection blurRad="6350" stA="50000" endA="300" endPos="38500" dist="50800" dir="5400000" sy="-100000" algn="bl" rotWithShape="0"/>
          </a:effectLst>
          <a:scene3d>
            <a:camera prst="orthographicFront"/>
            <a:lightRig rig="threePt" dir="t"/>
          </a:scene3d>
          <a:sp3d>
            <a:bevelT prst="slope"/>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38358"/>
            <a:ext cx="7662229" cy="5086319"/>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Ophanging luchtinlaat</a:t>
            </a:r>
            <a:endParaRPr lang="en-US" sz="2000" b="1">
              <a:solidFill>
                <a:schemeClr val="tx1"/>
              </a:solidFill>
              <a:latin typeface="Arial" pitchFamily="34" charset="0"/>
            </a:endParaRPr>
          </a:p>
        </p:txBody>
      </p:sp>
      <p:pic>
        <p:nvPicPr>
          <p:cNvPr id="22534" name="Picture 6" descr="Afbeelding Onderzoeksgebied"/>
          <p:cNvPicPr>
            <a:picLocks noChangeAspect="1" noChangeArrowheads="1"/>
          </p:cNvPicPr>
          <p:nvPr/>
        </p:nvPicPr>
        <p:blipFill>
          <a:blip r:embed="rId3"/>
          <a:srcRect/>
          <a:stretch>
            <a:fillRect/>
          </a:stretch>
        </p:blipFill>
        <p:spPr bwMode="auto">
          <a:xfrm>
            <a:off x="1979613" y="1484313"/>
            <a:ext cx="5545137" cy="43815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1782" y="1132075"/>
            <a:ext cx="7253496" cy="4957333"/>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Motorspecificaties </a:t>
            </a:r>
            <a:r>
              <a:rPr lang="en-US" sz="2000" b="1">
                <a:solidFill>
                  <a:schemeClr val="tx1"/>
                </a:solidFill>
                <a:latin typeface="Arial" pitchFamily="34" charset="0"/>
              </a:rPr>
              <a:t>Yamaha WR450F</a:t>
            </a:r>
            <a:r>
              <a:rPr lang="nl-NL" altLang="zh-CN" sz="2000" b="1" i="1" u="sng" baseline="30000">
                <a:solidFill>
                  <a:srgbClr val="800080"/>
                </a:solidFill>
                <a:latin typeface="Arial" pitchFamily="34" charset="0"/>
                <a:hlinkClick r:id="" action="ppaction://noaction"/>
              </a:rPr>
              <a:t>[1]</a:t>
            </a:r>
            <a:endParaRPr lang="en-US" sz="2000" b="1" baseline="30000">
              <a:solidFill>
                <a:schemeClr val="tx1"/>
              </a:solidFill>
              <a:latin typeface="Arial" pitchFamily="34" charset="0"/>
            </a:endParaRPr>
          </a:p>
        </p:txBody>
      </p:sp>
      <p:sp>
        <p:nvSpPr>
          <p:cNvPr id="9230" name="Rectangle 14"/>
          <p:cNvSpPr>
            <a:spLocks noChangeArrowheads="1"/>
          </p:cNvSpPr>
          <p:nvPr/>
        </p:nvSpPr>
        <p:spPr bwMode="auto">
          <a:xfrm>
            <a:off x="1547813" y="1501775"/>
            <a:ext cx="6022975" cy="4102100"/>
          </a:xfrm>
          <a:prstGeom prst="rect">
            <a:avLst/>
          </a:prstGeom>
          <a:noFill/>
          <a:ln w="9525">
            <a:noFill/>
            <a:miter lim="800000"/>
            <a:headEnd/>
            <a:tailEnd/>
          </a:ln>
          <a:effectLst/>
        </p:spPr>
        <p:txBody>
          <a:bodyPr lIns="457056" tIns="152352" bIns="38088" anchor="ctr">
            <a:spAutoFit/>
          </a:bodyPr>
          <a:lstStyle/>
          <a:p>
            <a:r>
              <a:rPr lang="en-US" altLang="zh-CN" sz="1600">
                <a:ea typeface="Ariel"/>
                <a:cs typeface="Tahoma" pitchFamily="34" charset="0"/>
              </a:rPr>
              <a:t>Type 			Viertakt, ééncilinder, </a:t>
            </a:r>
          </a:p>
          <a:p>
            <a:pPr eaLnBrk="0" hangingPunct="0"/>
            <a:r>
              <a:rPr lang="en-US" altLang="zh-CN" sz="1600">
                <a:ea typeface="Ariel"/>
                <a:cs typeface="Tahoma" pitchFamily="34" charset="0"/>
              </a:rPr>
              <a:t>Koeling 			Vl</a:t>
            </a:r>
            <a:r>
              <a:rPr lang="nl-NL" altLang="zh-CN" sz="1600">
                <a:ea typeface="Ariel"/>
                <a:cs typeface="Tahoma" pitchFamily="34" charset="0"/>
              </a:rPr>
              <a:t>oeistofgekoeld </a:t>
            </a:r>
            <a:endParaRPr lang="en-US" altLang="zh-CN" sz="1600">
              <a:ea typeface="Ariel"/>
              <a:cs typeface="Tahoma" pitchFamily="34" charset="0"/>
            </a:endParaRPr>
          </a:p>
          <a:p>
            <a:pPr eaLnBrk="0" hangingPunct="0"/>
            <a:r>
              <a:rPr lang="nl-NL" altLang="zh-CN" sz="1600">
                <a:ea typeface="Ariel"/>
                <a:cs typeface="Tahoma" pitchFamily="34" charset="0"/>
              </a:rPr>
              <a:t>Cilinderinhoud 		449 cc </a:t>
            </a:r>
            <a:endParaRPr lang="en-US" altLang="zh-CN" sz="1600">
              <a:ea typeface="Ariel"/>
              <a:cs typeface="Ariel"/>
            </a:endParaRPr>
          </a:p>
          <a:p>
            <a:pPr eaLnBrk="0" hangingPunct="0"/>
            <a:r>
              <a:rPr lang="nl-NL" altLang="zh-CN" sz="1600">
                <a:ea typeface="Ariel"/>
                <a:cs typeface="Ariel"/>
              </a:rPr>
              <a:t>Boring x slag 		95 x 63,4 mm </a:t>
            </a:r>
            <a:endParaRPr lang="en-US" altLang="zh-CN" sz="1600">
              <a:ea typeface="Ariel"/>
              <a:cs typeface="Ariel"/>
            </a:endParaRPr>
          </a:p>
          <a:p>
            <a:pPr eaLnBrk="0" hangingPunct="0"/>
            <a:r>
              <a:rPr lang="nl-NL" altLang="zh-CN" sz="1600">
                <a:ea typeface="Ariel"/>
                <a:cs typeface="Ariel"/>
              </a:rPr>
              <a:t>Compressieverhouding 	12,3:1 </a:t>
            </a:r>
          </a:p>
          <a:p>
            <a:pPr eaLnBrk="0" hangingPunct="0"/>
            <a:r>
              <a:rPr lang="en-US" altLang="zh-CN" sz="1600"/>
              <a:t>Max power 		55 bhp 	at 10500 rpm</a:t>
            </a:r>
          </a:p>
          <a:p>
            <a:pPr eaLnBrk="0" hangingPunct="0"/>
            <a:r>
              <a:rPr lang="en-US" altLang="zh-CN" sz="1600"/>
              <a:t>Max torque		50 Nm 	at 9000 rpm</a:t>
            </a:r>
            <a:endParaRPr lang="en-US" altLang="zh-CN" sz="1600">
              <a:ea typeface="Ariel"/>
              <a:cs typeface="Ariel"/>
            </a:endParaRPr>
          </a:p>
          <a:p>
            <a:pPr eaLnBrk="0" hangingPunct="0"/>
            <a:r>
              <a:rPr lang="nl-NL" altLang="zh-CN" sz="1600">
                <a:solidFill>
                  <a:srgbClr val="777777"/>
                </a:solidFill>
                <a:ea typeface="Ariel"/>
                <a:cs typeface="Ariel"/>
              </a:rPr>
              <a:t>Brandstofsysteem 		Keihin FCR-MX39H/1 </a:t>
            </a:r>
            <a:endParaRPr lang="en-US" altLang="zh-CN" sz="1600">
              <a:solidFill>
                <a:srgbClr val="777777"/>
              </a:solidFill>
              <a:ea typeface="Ariel"/>
              <a:cs typeface="Ariel"/>
            </a:endParaRPr>
          </a:p>
          <a:p>
            <a:pPr eaLnBrk="0" hangingPunct="0"/>
            <a:r>
              <a:rPr lang="nl-NL" altLang="zh-CN" sz="1600">
                <a:solidFill>
                  <a:srgbClr val="777777"/>
                </a:solidFill>
                <a:ea typeface="Ariel"/>
                <a:cs typeface="Ariel"/>
              </a:rPr>
              <a:t>Ontstekingsysteem 		CDI </a:t>
            </a:r>
            <a:endParaRPr lang="en-US" altLang="zh-CN" sz="1600">
              <a:solidFill>
                <a:srgbClr val="777777"/>
              </a:solidFill>
              <a:ea typeface="Ariel"/>
              <a:cs typeface="Ariel"/>
            </a:endParaRPr>
          </a:p>
          <a:p>
            <a:pPr eaLnBrk="0" hangingPunct="0"/>
            <a:r>
              <a:rPr lang="nl-NL" altLang="zh-CN" sz="1600">
                <a:solidFill>
                  <a:srgbClr val="808080"/>
                </a:solidFill>
                <a:ea typeface="Ariel"/>
                <a:cs typeface="Ariel"/>
              </a:rPr>
              <a:t>Startsysteem 		Elektrisch en kickstarter </a:t>
            </a:r>
            <a:endParaRPr lang="en-US" altLang="zh-CN" sz="1600">
              <a:ea typeface="Ariel"/>
              <a:cs typeface="Ariel"/>
            </a:endParaRPr>
          </a:p>
          <a:p>
            <a:pPr eaLnBrk="0" hangingPunct="0"/>
            <a:r>
              <a:rPr lang="nl-NL" altLang="zh-CN" sz="1600">
                <a:solidFill>
                  <a:srgbClr val="808080"/>
                </a:solidFill>
                <a:ea typeface="Ariel"/>
                <a:cs typeface="Ariel"/>
              </a:rPr>
              <a:t>Versnellingsbak 		5 versnellingen </a:t>
            </a:r>
            <a:endParaRPr lang="en-US" altLang="zh-CN" sz="1600">
              <a:ea typeface="Ariel"/>
              <a:cs typeface="Ariel"/>
            </a:endParaRPr>
          </a:p>
          <a:p>
            <a:pPr eaLnBrk="0" hangingPunct="0"/>
            <a:r>
              <a:rPr lang="nl-NL" altLang="zh-CN" sz="1600">
                <a:solidFill>
                  <a:srgbClr val="808080"/>
                </a:solidFill>
                <a:ea typeface="Ariel"/>
                <a:cs typeface="Ariel"/>
              </a:rPr>
              <a:t>Eindoverbrenging 		Ketting </a:t>
            </a:r>
            <a:endParaRPr lang="en-US" altLang="zh-CN" sz="1600">
              <a:ea typeface="Ariel"/>
              <a:cs typeface="Ariel"/>
            </a:endParaRPr>
          </a:p>
          <a:p>
            <a:pPr eaLnBrk="0" hangingPunct="0"/>
            <a:r>
              <a:rPr lang="nl-NL" altLang="zh-CN" sz="1600">
                <a:solidFill>
                  <a:srgbClr val="808080"/>
                </a:solidFill>
                <a:ea typeface="Ariel"/>
                <a:cs typeface="Ariel"/>
              </a:rPr>
              <a:t>Tankinhoud (reserve) 	8 liter </a:t>
            </a:r>
            <a:endParaRPr lang="en-US" altLang="zh-CN" sz="1600">
              <a:ea typeface="Ariel"/>
              <a:cs typeface="Ariel"/>
            </a:endParaRPr>
          </a:p>
          <a:p>
            <a:pPr eaLnBrk="0" hangingPunct="0"/>
            <a:r>
              <a:rPr lang="nl-NL" altLang="zh-CN" sz="1600">
                <a:solidFill>
                  <a:srgbClr val="808080"/>
                </a:solidFill>
                <a:ea typeface="Ariel"/>
                <a:cs typeface="Ariel"/>
              </a:rPr>
              <a:t>Carterinhoud 		1,2 liter</a:t>
            </a:r>
          </a:p>
          <a:p>
            <a:pPr eaLnBrk="0" hangingPunct="0"/>
            <a:endParaRPr lang="nl-NL" altLang="zh-CN" sz="1600" b="1"/>
          </a:p>
          <a:p>
            <a:pPr eaLnBrk="0" hangingPunct="0"/>
            <a:r>
              <a:rPr lang="nl-NL" altLang="zh-CN" sz="1600" b="1"/>
              <a:t>Het aangezogen slagvolume ∆V  = 85% = 0.3817 dm</a:t>
            </a:r>
            <a:r>
              <a:rPr lang="nl-NL" altLang="zh-CN" sz="1600" b="1" baseline="30000"/>
              <a:t>3</a:t>
            </a:r>
            <a:r>
              <a:rPr lang="nl-NL" altLang="zh-CN" sz="1600" b="1"/>
              <a:t>.</a:t>
            </a:r>
            <a:endParaRPr lang="en-US" altLang="zh-CN">
              <a:latin typeface="Calibri" pitchFamily="34" charset="0"/>
            </a:endParaRPr>
          </a:p>
        </p:txBody>
      </p:sp>
      <p:sp>
        <p:nvSpPr>
          <p:cNvPr id="9232" name="Rectangle 16"/>
          <p:cNvSpPr>
            <a:spLocks noChangeArrowheads="1"/>
          </p:cNvSpPr>
          <p:nvPr/>
        </p:nvSpPr>
        <p:spPr bwMode="auto">
          <a:xfrm>
            <a:off x="2843213" y="6381750"/>
            <a:ext cx="5999162" cy="244475"/>
          </a:xfrm>
          <a:prstGeom prst="rect">
            <a:avLst/>
          </a:prstGeom>
          <a:noFill/>
          <a:ln w="9525">
            <a:noFill/>
            <a:miter lim="800000"/>
            <a:headEnd/>
            <a:tailEnd/>
          </a:ln>
          <a:effectLst/>
        </p:spPr>
        <p:txBody>
          <a:bodyPr wrap="none" anchor="ctr">
            <a:spAutoFit/>
          </a:bodyPr>
          <a:lstStyle/>
          <a:p>
            <a:r>
              <a:rPr lang="en-US" altLang="zh-CN" sz="1000" u="sng" baseline="30000">
                <a:solidFill>
                  <a:srgbClr val="800080"/>
                </a:solidFill>
                <a:latin typeface="Tahoma" pitchFamily="34" charset="0"/>
                <a:ea typeface="Calibri" pitchFamily="34" charset="0"/>
                <a:cs typeface="Times New Roman" pitchFamily="18" charset="0"/>
                <a:hlinkClick r:id="" action="ppaction://noaction"/>
              </a:rPr>
              <a:t>[1]</a:t>
            </a:r>
            <a:r>
              <a:rPr lang="en-US" altLang="zh-CN" sz="1000">
                <a:latin typeface="Tahoma" pitchFamily="34" charset="0"/>
                <a:ea typeface="Calibri" pitchFamily="34" charset="0"/>
                <a:cs typeface="Tahoma" pitchFamily="34" charset="0"/>
              </a:rPr>
              <a:t> </a:t>
            </a:r>
            <a:r>
              <a:rPr lang="en-US" altLang="zh-CN" sz="1000">
                <a:latin typeface="Tahoma" pitchFamily="34" charset="0"/>
                <a:ea typeface="Calibri" pitchFamily="34" charset="0"/>
                <a:cs typeface="Tahoma" pitchFamily="34" charset="0"/>
                <a:hlinkClick r:id="rId2"/>
              </a:rPr>
              <a:t>http://www.yamaha-motor.nl/products/motorcycles/competition/wr450f.jsp?view=techspecsWR450F</a:t>
            </a:r>
            <a:endParaRPr lang="en-US" altLang="zh-CN">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731353" cy="515224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Termen</a:t>
            </a:r>
            <a:r>
              <a:rPr lang="en-US" sz="2000" b="1">
                <a:solidFill>
                  <a:schemeClr val="tx1"/>
                </a:solidFill>
                <a:latin typeface="Arial" pitchFamily="34" charset="0"/>
              </a:rPr>
              <a:t> luchtinlaat</a:t>
            </a:r>
          </a:p>
        </p:txBody>
      </p:sp>
      <p:pic>
        <p:nvPicPr>
          <p:cNvPr id="23567" name="Picture 6" descr="inlaattraject schematisch.jpg"/>
          <p:cNvPicPr>
            <a:picLocks noChangeAspect="1"/>
          </p:cNvPicPr>
          <p:nvPr/>
        </p:nvPicPr>
        <p:blipFill>
          <a:blip r:embed="rId2"/>
          <a:srcRect/>
          <a:stretch>
            <a:fillRect/>
          </a:stretch>
        </p:blipFill>
        <p:spPr bwMode="auto">
          <a:xfrm>
            <a:off x="2987675" y="1484313"/>
            <a:ext cx="2936875" cy="4608512"/>
          </a:xfrm>
          <a:prstGeom prst="rect">
            <a:avLst/>
          </a:prstGeom>
          <a:noFill/>
          <a:ln w="9525">
            <a:noFill/>
            <a:miter lim="800000"/>
            <a:headEnd/>
            <a:tailEnd/>
          </a:ln>
        </p:spPr>
      </p:pic>
      <p:sp>
        <p:nvSpPr>
          <p:cNvPr id="23568" name="TextBox 7"/>
          <p:cNvSpPr txBox="1">
            <a:spLocks noChangeArrowheads="1"/>
          </p:cNvSpPr>
          <p:nvPr/>
        </p:nvSpPr>
        <p:spPr bwMode="auto">
          <a:xfrm>
            <a:off x="5576888" y="4379913"/>
            <a:ext cx="1428750" cy="457200"/>
          </a:xfrm>
          <a:prstGeom prst="rect">
            <a:avLst/>
          </a:prstGeom>
          <a:noFill/>
          <a:ln w="9525">
            <a:noFill/>
            <a:miter lim="800000"/>
            <a:headEnd/>
            <a:tailEnd/>
          </a:ln>
        </p:spPr>
        <p:txBody>
          <a:bodyPr>
            <a:spAutoFit/>
          </a:bodyPr>
          <a:lstStyle/>
          <a:p>
            <a:pPr eaLnBrk="0" hangingPunct="0"/>
            <a:r>
              <a:rPr lang="en-US" sz="2400" dirty="0" err="1">
                <a:latin typeface="Tahoma" pitchFamily="34" charset="0"/>
              </a:rPr>
              <a:t>Venturi</a:t>
            </a:r>
            <a:endParaRPr lang="en-US" sz="2400" dirty="0">
              <a:latin typeface="Tahoma" pitchFamily="34" charset="0"/>
            </a:endParaRPr>
          </a:p>
        </p:txBody>
      </p:sp>
      <p:sp>
        <p:nvSpPr>
          <p:cNvPr id="23569" name="TextBox 9"/>
          <p:cNvSpPr txBox="1">
            <a:spLocks noChangeArrowheads="1"/>
          </p:cNvSpPr>
          <p:nvPr/>
        </p:nvSpPr>
        <p:spPr bwMode="auto">
          <a:xfrm>
            <a:off x="1433513" y="1665288"/>
            <a:ext cx="1571625" cy="457200"/>
          </a:xfrm>
          <a:prstGeom prst="rect">
            <a:avLst/>
          </a:prstGeom>
          <a:noFill/>
          <a:ln w="9525">
            <a:noFill/>
            <a:miter lim="800000"/>
            <a:headEnd/>
            <a:tailEnd/>
          </a:ln>
        </p:spPr>
        <p:txBody>
          <a:bodyPr>
            <a:spAutoFit/>
          </a:bodyPr>
          <a:lstStyle/>
          <a:p>
            <a:pPr algn="r" eaLnBrk="0" hangingPunct="0"/>
            <a:r>
              <a:rPr lang="en-US" sz="2400" dirty="0" err="1">
                <a:latin typeface="Tahoma" pitchFamily="34" charset="0"/>
              </a:rPr>
              <a:t>Luchtfilter</a:t>
            </a:r>
            <a:endParaRPr lang="en-US" sz="2400" dirty="0">
              <a:latin typeface="Tahoma" pitchFamily="34" charset="0"/>
            </a:endParaRPr>
          </a:p>
        </p:txBody>
      </p:sp>
      <p:sp>
        <p:nvSpPr>
          <p:cNvPr id="23570" name="TextBox 10"/>
          <p:cNvSpPr txBox="1">
            <a:spLocks noChangeArrowheads="1"/>
          </p:cNvSpPr>
          <p:nvPr/>
        </p:nvSpPr>
        <p:spPr bwMode="auto">
          <a:xfrm>
            <a:off x="1719263" y="2522538"/>
            <a:ext cx="1357312" cy="457200"/>
          </a:xfrm>
          <a:prstGeom prst="rect">
            <a:avLst/>
          </a:prstGeom>
          <a:noFill/>
          <a:ln w="9525">
            <a:noFill/>
            <a:miter lim="800000"/>
            <a:headEnd/>
            <a:tailEnd/>
          </a:ln>
        </p:spPr>
        <p:txBody>
          <a:bodyPr>
            <a:spAutoFit/>
          </a:bodyPr>
          <a:lstStyle/>
          <a:p>
            <a:pPr algn="r" eaLnBrk="0" hangingPunct="0"/>
            <a:r>
              <a:rPr lang="en-US" sz="2400" dirty="0" err="1">
                <a:latin typeface="Tahoma" pitchFamily="34" charset="0"/>
              </a:rPr>
              <a:t>Gasklep</a:t>
            </a:r>
            <a:endParaRPr lang="en-US" sz="2400" dirty="0">
              <a:latin typeface="Tahoma" pitchFamily="34" charset="0"/>
            </a:endParaRPr>
          </a:p>
        </p:txBody>
      </p:sp>
      <p:sp>
        <p:nvSpPr>
          <p:cNvPr id="23571" name="TextBox 11"/>
          <p:cNvSpPr txBox="1">
            <a:spLocks noChangeArrowheads="1"/>
          </p:cNvSpPr>
          <p:nvPr/>
        </p:nvSpPr>
        <p:spPr bwMode="auto">
          <a:xfrm>
            <a:off x="1289050" y="3451225"/>
            <a:ext cx="1716088" cy="457200"/>
          </a:xfrm>
          <a:prstGeom prst="rect">
            <a:avLst/>
          </a:prstGeom>
          <a:noFill/>
          <a:ln w="9525">
            <a:noFill/>
            <a:miter lim="800000"/>
            <a:headEnd/>
            <a:tailEnd/>
          </a:ln>
        </p:spPr>
        <p:txBody>
          <a:bodyPr>
            <a:spAutoFit/>
          </a:bodyPr>
          <a:lstStyle/>
          <a:p>
            <a:pPr algn="r" eaLnBrk="0" hangingPunct="0"/>
            <a:r>
              <a:rPr lang="en-US" sz="2400" dirty="0" err="1">
                <a:latin typeface="Tahoma" pitchFamily="34" charset="0"/>
              </a:rPr>
              <a:t>Contractie</a:t>
            </a:r>
            <a:endParaRPr lang="en-US" sz="2400" dirty="0">
              <a:latin typeface="Tahoma" pitchFamily="34" charset="0"/>
            </a:endParaRPr>
          </a:p>
        </p:txBody>
      </p:sp>
      <p:sp>
        <p:nvSpPr>
          <p:cNvPr id="23572" name="TextBox 12"/>
          <p:cNvSpPr txBox="1">
            <a:spLocks noChangeArrowheads="1"/>
          </p:cNvSpPr>
          <p:nvPr/>
        </p:nvSpPr>
        <p:spPr bwMode="auto">
          <a:xfrm>
            <a:off x="209550" y="4308475"/>
            <a:ext cx="2795588" cy="457200"/>
          </a:xfrm>
          <a:prstGeom prst="rect">
            <a:avLst/>
          </a:prstGeom>
          <a:noFill/>
          <a:ln w="9525">
            <a:noFill/>
            <a:miter lim="800000"/>
            <a:headEnd/>
            <a:tailEnd/>
          </a:ln>
        </p:spPr>
        <p:txBody>
          <a:bodyPr>
            <a:spAutoFit/>
          </a:bodyPr>
          <a:lstStyle/>
          <a:p>
            <a:pPr algn="r" eaLnBrk="0" hangingPunct="0"/>
            <a:r>
              <a:rPr lang="en-US" sz="2400" b="1">
                <a:latin typeface="Tahoma" pitchFamily="34" charset="0"/>
              </a:rPr>
              <a:t>Restrictor</a:t>
            </a:r>
          </a:p>
        </p:txBody>
      </p:sp>
      <p:sp>
        <p:nvSpPr>
          <p:cNvPr id="23573" name="TextBox 13"/>
          <p:cNvSpPr txBox="1">
            <a:spLocks noChangeArrowheads="1"/>
          </p:cNvSpPr>
          <p:nvPr/>
        </p:nvSpPr>
        <p:spPr bwMode="auto">
          <a:xfrm>
            <a:off x="1504950" y="5056188"/>
            <a:ext cx="1500188" cy="457200"/>
          </a:xfrm>
          <a:prstGeom prst="rect">
            <a:avLst/>
          </a:prstGeom>
          <a:noFill/>
          <a:ln w="9525">
            <a:noFill/>
            <a:miter lim="800000"/>
            <a:headEnd/>
            <a:tailEnd/>
          </a:ln>
        </p:spPr>
        <p:txBody>
          <a:bodyPr>
            <a:spAutoFit/>
          </a:bodyPr>
          <a:lstStyle/>
          <a:p>
            <a:pPr algn="r" eaLnBrk="0" hangingPunct="0"/>
            <a:r>
              <a:rPr lang="en-US" sz="2400" b="1">
                <a:latin typeface="Tahoma" pitchFamily="34" charset="0"/>
              </a:rPr>
              <a:t>Diffusor</a:t>
            </a:r>
          </a:p>
        </p:txBody>
      </p:sp>
      <p:sp>
        <p:nvSpPr>
          <p:cNvPr id="23574" name="TextBox 14"/>
          <p:cNvSpPr txBox="1">
            <a:spLocks noChangeArrowheads="1"/>
          </p:cNvSpPr>
          <p:nvPr/>
        </p:nvSpPr>
        <p:spPr bwMode="auto">
          <a:xfrm>
            <a:off x="1790700" y="5699125"/>
            <a:ext cx="1214438" cy="457200"/>
          </a:xfrm>
          <a:prstGeom prst="rect">
            <a:avLst/>
          </a:prstGeom>
          <a:noFill/>
          <a:ln w="9525">
            <a:noFill/>
            <a:miter lim="800000"/>
            <a:headEnd/>
            <a:tailEnd/>
          </a:ln>
        </p:spPr>
        <p:txBody>
          <a:bodyPr>
            <a:spAutoFit/>
          </a:bodyPr>
          <a:lstStyle/>
          <a:p>
            <a:pPr algn="r" eaLnBrk="0" hangingPunct="0"/>
            <a:r>
              <a:rPr lang="en-US" sz="2400">
                <a:latin typeface="Tahoma" pitchFamily="34" charset="0"/>
              </a:rPr>
              <a:t>Plenum</a:t>
            </a:r>
          </a:p>
        </p:txBody>
      </p:sp>
      <p:pic>
        <p:nvPicPr>
          <p:cNvPr id="23575" name="Picture 10" descr="Powertrain Assembly v02"/>
          <p:cNvPicPr>
            <a:picLocks noChangeAspect="1" noChangeArrowheads="1"/>
          </p:cNvPicPr>
          <p:nvPr/>
        </p:nvPicPr>
        <p:blipFill>
          <a:blip r:embed="rId3"/>
          <a:srcRect/>
          <a:stretch>
            <a:fillRect/>
          </a:stretch>
        </p:blipFill>
        <p:spPr bwMode="auto">
          <a:xfrm>
            <a:off x="6184900" y="1557338"/>
            <a:ext cx="22193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Definitie Drukval</a:t>
            </a:r>
            <a:endParaRPr lang="en-US" sz="2000" b="1">
              <a:solidFill>
                <a:schemeClr val="tx1"/>
              </a:solidFill>
              <a:latin typeface="Arial" pitchFamily="34" charset="0"/>
            </a:endParaRPr>
          </a:p>
        </p:txBody>
      </p:sp>
      <p:sp>
        <p:nvSpPr>
          <p:cNvPr id="24582" name="Text Box 6"/>
          <p:cNvSpPr txBox="1">
            <a:spLocks noChangeArrowheads="1"/>
          </p:cNvSpPr>
          <p:nvPr/>
        </p:nvSpPr>
        <p:spPr bwMode="auto">
          <a:xfrm>
            <a:off x="1835150" y="1844675"/>
            <a:ext cx="5041900" cy="1679575"/>
          </a:xfrm>
          <a:prstGeom prst="rect">
            <a:avLst/>
          </a:prstGeom>
          <a:noFill/>
          <a:ln w="9525">
            <a:noFill/>
            <a:miter lim="800000"/>
            <a:headEnd/>
            <a:tailEnd/>
          </a:ln>
          <a:effectLst/>
        </p:spPr>
        <p:txBody>
          <a:bodyPr>
            <a:spAutoFit/>
          </a:bodyPr>
          <a:lstStyle/>
          <a:p>
            <a:pPr>
              <a:lnSpc>
                <a:spcPct val="130000"/>
              </a:lnSpc>
              <a:spcBef>
                <a:spcPct val="50000"/>
              </a:spcBef>
            </a:pPr>
            <a:r>
              <a:rPr lang="nl-NL" sz="2000"/>
              <a:t>De </a:t>
            </a:r>
            <a:r>
              <a:rPr lang="nl-NL" sz="2000" b="1"/>
              <a:t>drukval</a:t>
            </a:r>
            <a:r>
              <a:rPr lang="nl-NL" sz="2000"/>
              <a:t> over de venturi is het verlies in dynamische druk dat ontstaat door (energie)verliezen in de stroming, afhankelijk van de stroomsnelheid.</a:t>
            </a:r>
            <a:endParaRPr 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Definitie Onderdruk</a:t>
            </a:r>
            <a:r>
              <a:rPr lang="nl-NL">
                <a:solidFill>
                  <a:schemeClr val="tx1"/>
                </a:solidFill>
                <a:latin typeface="Arial" pitchFamily="34" charset="0"/>
              </a:rPr>
              <a:t> </a:t>
            </a:r>
            <a:endParaRPr lang="en-US">
              <a:solidFill>
                <a:schemeClr val="tx1"/>
              </a:solidFill>
              <a:latin typeface="Arial" pitchFamily="34" charset="0"/>
            </a:endParaRPr>
          </a:p>
        </p:txBody>
      </p:sp>
      <p:sp>
        <p:nvSpPr>
          <p:cNvPr id="33799" name="Text Box 7"/>
          <p:cNvSpPr txBox="1">
            <a:spLocks noChangeArrowheads="1"/>
          </p:cNvSpPr>
          <p:nvPr/>
        </p:nvSpPr>
        <p:spPr bwMode="auto">
          <a:xfrm>
            <a:off x="1835150" y="1844675"/>
            <a:ext cx="5041900" cy="2076450"/>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sz="2000"/>
              <a:t>De </a:t>
            </a:r>
            <a:r>
              <a:rPr lang="nl-NL" sz="2000" b="1"/>
              <a:t>onderdruk</a:t>
            </a:r>
            <a:r>
              <a:rPr lang="nl-NL" sz="2000"/>
              <a:t> die de motor creëert bij een gegeven toerental, is het verschil tussen de atmosferische druk en de werkdruk van de motor, afhankelijk van de hoeveelheid lucht die de motor instroomt.</a:t>
            </a:r>
            <a:endParaRPr lang="en-US" sz="2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Definitie Verschildruk</a:t>
            </a:r>
            <a:endParaRPr lang="en-US" sz="2000" b="1">
              <a:solidFill>
                <a:schemeClr val="tx1"/>
              </a:solidFill>
              <a:latin typeface="Arial" pitchFamily="34" charset="0"/>
            </a:endParaRPr>
          </a:p>
        </p:txBody>
      </p:sp>
      <p:sp>
        <p:nvSpPr>
          <p:cNvPr id="34822" name="Text Box 6"/>
          <p:cNvSpPr txBox="1">
            <a:spLocks noChangeArrowheads="1"/>
          </p:cNvSpPr>
          <p:nvPr/>
        </p:nvSpPr>
        <p:spPr bwMode="auto">
          <a:xfrm>
            <a:off x="1835150" y="1844675"/>
            <a:ext cx="5041900" cy="1679575"/>
          </a:xfrm>
          <a:prstGeom prst="rect">
            <a:avLst/>
          </a:prstGeom>
          <a:noFill/>
          <a:ln w="9525">
            <a:noFill/>
            <a:miter lim="800000"/>
            <a:headEnd/>
            <a:tailEnd/>
          </a:ln>
          <a:effectLst/>
        </p:spPr>
        <p:txBody>
          <a:bodyPr>
            <a:spAutoFit/>
          </a:bodyPr>
          <a:lstStyle/>
          <a:p>
            <a:pPr>
              <a:lnSpc>
                <a:spcPct val="130000"/>
              </a:lnSpc>
              <a:spcBef>
                <a:spcPct val="50000"/>
              </a:spcBef>
            </a:pPr>
            <a:r>
              <a:rPr lang="nl-NL" sz="2000"/>
              <a:t>De </a:t>
            </a:r>
            <a:r>
              <a:rPr lang="nl-NL" sz="2000" b="1"/>
              <a:t>verschildruk</a:t>
            </a:r>
            <a:r>
              <a:rPr lang="nl-NL" sz="2000"/>
              <a:t> over de venturi is het verschil tussen de atmosferische druk en de druk in het plenum. Dit bootst dus de onderdruk van de motor na.</a:t>
            </a:r>
            <a:endParaRPr lang="en-US" sz="20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28662" y="1214422"/>
            <a:ext cx="4357718" cy="2143140"/>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r>
              <a:rPr lang="nl-NL" sz="3200" dirty="0" smtClean="0"/>
              <a:t> </a:t>
            </a:r>
          </a:p>
          <a:p>
            <a:pPr marL="514350" indent="-514350">
              <a:buFont typeface="Arial" pitchFamily="34" charset="0"/>
              <a:buChar char="•"/>
            </a:pPr>
            <a:r>
              <a:rPr lang="nl-NL" sz="3200" dirty="0" smtClean="0"/>
              <a:t> Geert Jan Kap</a:t>
            </a:r>
          </a:p>
          <a:p>
            <a:pPr marL="514350" indent="-514350">
              <a:buFont typeface="Arial" pitchFamily="34" charset="0"/>
              <a:buChar char="•"/>
            </a:pPr>
            <a:r>
              <a:rPr lang="nl-NL" sz="3200" dirty="0" smtClean="0"/>
              <a:t> Tom Smook </a:t>
            </a:r>
          </a:p>
          <a:p>
            <a:pPr marL="514350" indent="-514350">
              <a:buFont typeface="Arial" pitchFamily="34" charset="0"/>
              <a:buChar char="•"/>
            </a:pPr>
            <a:r>
              <a:rPr lang="nl-NL" sz="3200" dirty="0" smtClean="0"/>
              <a:t> Wiggert Kalis</a:t>
            </a:r>
          </a:p>
          <a:p>
            <a:endParaRPr lang="nl-NL" sz="3200" dirty="0"/>
          </a:p>
        </p:txBody>
      </p:sp>
      <p:sp>
        <p:nvSpPr>
          <p:cNvPr id="10" name="Rounded Rectangle 9"/>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mj-lt"/>
              </a:rPr>
              <a:t>Even voorstellen</a:t>
            </a:r>
            <a:endParaRPr lang="en-US" sz="3600" b="1" dirty="0">
              <a:solidFill>
                <a:schemeClr val="bg1"/>
              </a:solidFill>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53019"/>
            <a:ext cx="7662229"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7312025"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a:solidFill>
                  <a:schemeClr val="tx1"/>
                </a:solidFill>
                <a:latin typeface="Arial" pitchFamily="34" charset="0"/>
              </a:rPr>
              <a:t>Achterliggende gedachte</a:t>
            </a:r>
          </a:p>
        </p:txBody>
      </p:sp>
      <p:sp>
        <p:nvSpPr>
          <p:cNvPr id="86023" name="Rectangle 7"/>
          <p:cNvSpPr>
            <a:spLocks noChangeArrowheads="1"/>
          </p:cNvSpPr>
          <p:nvPr/>
        </p:nvSpPr>
        <p:spPr bwMode="auto">
          <a:xfrm>
            <a:off x="1331913" y="2205038"/>
            <a:ext cx="6624637" cy="3778250"/>
          </a:xfrm>
          <a:prstGeom prst="rect">
            <a:avLst/>
          </a:prstGeom>
          <a:noFill/>
          <a:ln w="9525">
            <a:noFill/>
            <a:miter lim="800000"/>
            <a:headEnd/>
            <a:tailEnd/>
          </a:ln>
        </p:spPr>
        <p:txBody>
          <a:bodyPr lIns="0" rIns="0"/>
          <a:lstStyle/>
          <a:p>
            <a:pPr marL="342900" indent="-342900">
              <a:spcBef>
                <a:spcPct val="20000"/>
              </a:spcBef>
              <a:buFont typeface="Arial" pitchFamily="34" charset="0"/>
              <a:buChar char="•"/>
            </a:pPr>
            <a:r>
              <a:rPr lang="nl-NL" sz="2000"/>
              <a:t>De motor zuigt lucht aan </a:t>
            </a:r>
            <a:r>
              <a:rPr lang="nl-NL" sz="2000">
                <a:sym typeface="Wingdings" pitchFamily="2" charset="2"/>
              </a:rPr>
              <a:t></a:t>
            </a:r>
            <a:r>
              <a:rPr lang="nl-NL" sz="2000"/>
              <a:t> onderdruk (drukverschil met omgeving)</a:t>
            </a:r>
          </a:p>
          <a:p>
            <a:pPr marL="342900" indent="-342900">
              <a:spcBef>
                <a:spcPct val="20000"/>
              </a:spcBef>
              <a:buFont typeface="Arial" pitchFamily="34" charset="0"/>
              <a:buChar char="•"/>
            </a:pPr>
            <a:r>
              <a:rPr lang="nl-NL" sz="2000"/>
              <a:t>Stromende lucht </a:t>
            </a:r>
            <a:r>
              <a:rPr lang="nl-NL" sz="2000">
                <a:sym typeface="Wingdings" pitchFamily="2" charset="2"/>
              </a:rPr>
              <a:t></a:t>
            </a:r>
            <a:r>
              <a:rPr lang="nl-NL" sz="2000"/>
              <a:t> verliezen </a:t>
            </a:r>
            <a:r>
              <a:rPr lang="nl-NL" sz="2000">
                <a:sym typeface="Wingdings" pitchFamily="2" charset="2"/>
              </a:rPr>
              <a:t> </a:t>
            </a:r>
            <a:r>
              <a:rPr lang="nl-NL" sz="2000"/>
              <a:t>drukval</a:t>
            </a:r>
          </a:p>
          <a:p>
            <a:pPr marL="342900" indent="-342900">
              <a:spcBef>
                <a:spcPct val="20000"/>
              </a:spcBef>
              <a:buFont typeface="Arial" pitchFamily="34" charset="0"/>
              <a:buNone/>
            </a:pPr>
            <a:endParaRPr lang="nl-NL" sz="2000"/>
          </a:p>
          <a:p>
            <a:pPr marL="342900" indent="-342900">
              <a:spcBef>
                <a:spcPct val="20000"/>
              </a:spcBef>
              <a:buFont typeface="Arial" pitchFamily="34" charset="0"/>
              <a:buNone/>
            </a:pPr>
            <a:r>
              <a:rPr lang="nl-NL" sz="2000"/>
              <a:t>Evenwicht </a:t>
            </a:r>
            <a:r>
              <a:rPr lang="nl-NL" sz="2000">
                <a:sym typeface="Wingdings" pitchFamily="2" charset="2"/>
              </a:rPr>
              <a:t> </a:t>
            </a:r>
            <a:r>
              <a:rPr lang="nl-NL" sz="2000"/>
              <a:t>De hoeveelheid doorstromende lucht is dan afhankelijk van de drukval</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1483" y="1094026"/>
            <a:ext cx="7594608" cy="4176257"/>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pic>
        <p:nvPicPr>
          <p:cNvPr id="25607" name="Picture 7"/>
          <p:cNvPicPr>
            <a:picLocks noChangeAspect="1" noChangeArrowheads="1"/>
          </p:cNvPicPr>
          <p:nvPr/>
        </p:nvPicPr>
        <p:blipFill>
          <a:blip r:embed="rId2"/>
          <a:srcRect/>
          <a:stretch>
            <a:fillRect/>
          </a:stretch>
        </p:blipFill>
        <p:spPr bwMode="auto">
          <a:xfrm>
            <a:off x="323850" y="1916113"/>
            <a:ext cx="8820150" cy="2954337"/>
          </a:xfrm>
          <a:prstGeom prst="rect">
            <a:avLst/>
          </a:prstGeom>
          <a:noFill/>
          <a:ln w="9525">
            <a:noFill/>
            <a:miter lim="800000"/>
            <a:headEnd/>
            <a:tailEnd/>
          </a:ln>
        </p:spPr>
      </p:pic>
      <p:sp>
        <p:nvSpPr>
          <p:cNvPr id="5" name="Rounded Rectangle 4"/>
          <p:cNvSpPr/>
          <p:nvPr/>
        </p:nvSpPr>
        <p:spPr>
          <a:xfrm>
            <a:off x="500063" y="714375"/>
            <a:ext cx="7312025"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Beschouwing restrictor als stationair stromingsprobleem</a:t>
            </a:r>
            <a:endParaRPr lang="en-US" sz="2000" b="1">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19369"/>
            <a:ext cx="7662229" cy="469649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pic>
        <p:nvPicPr>
          <p:cNvPr id="36871" name="Picture 7"/>
          <p:cNvPicPr>
            <a:picLocks noChangeAspect="1" noChangeArrowheads="1"/>
          </p:cNvPicPr>
          <p:nvPr/>
        </p:nvPicPr>
        <p:blipFill>
          <a:blip r:embed="rId3"/>
          <a:srcRect/>
          <a:stretch>
            <a:fillRect/>
          </a:stretch>
        </p:blipFill>
        <p:spPr bwMode="auto">
          <a:xfrm>
            <a:off x="1258888" y="1557338"/>
            <a:ext cx="5334000" cy="4003675"/>
          </a:xfrm>
          <a:prstGeom prst="rect">
            <a:avLst/>
          </a:prstGeom>
          <a:noFill/>
          <a:ln w="9525">
            <a:noFill/>
            <a:miter lim="800000"/>
            <a:headEnd/>
            <a:tailEnd/>
          </a:ln>
        </p:spPr>
      </p:pic>
      <p:sp>
        <p:nvSpPr>
          <p:cNvPr id="36873" name="Rectangle 9"/>
          <p:cNvSpPr>
            <a:spLocks noChangeArrowheads="1"/>
          </p:cNvSpPr>
          <p:nvPr/>
        </p:nvSpPr>
        <p:spPr bwMode="auto">
          <a:xfrm>
            <a:off x="6443663" y="2708275"/>
            <a:ext cx="1944687" cy="427038"/>
          </a:xfrm>
          <a:prstGeom prst="rect">
            <a:avLst/>
          </a:prstGeom>
          <a:noFill/>
          <a:ln w="9525">
            <a:noFill/>
            <a:miter lim="800000"/>
            <a:headEnd/>
            <a:tailEnd/>
          </a:ln>
          <a:effectLst/>
        </p:spPr>
        <p:txBody>
          <a:bodyPr anchor="ctr">
            <a:spAutoFit/>
          </a:bodyPr>
          <a:lstStyle/>
          <a:p>
            <a:pPr eaLnBrk="0" hangingPunct="0"/>
            <a:r>
              <a:rPr lang="nl-NL" sz="2000">
                <a:ea typeface="Times New Roman" pitchFamily="18" charset="0"/>
                <a:cs typeface="Tahoma" pitchFamily="34" charset="0"/>
              </a:rPr>
              <a:t>Massabalans</a:t>
            </a:r>
            <a:r>
              <a:rPr lang="nl-NL" sz="2200">
                <a:latin typeface="Tahoma" pitchFamily="34" charset="0"/>
                <a:ea typeface="Times New Roman" pitchFamily="18" charset="0"/>
                <a:cs typeface="Tahoma" pitchFamily="34" charset="0"/>
              </a:rPr>
              <a:t>:</a:t>
            </a:r>
          </a:p>
        </p:txBody>
      </p:sp>
      <p:graphicFrame>
        <p:nvGraphicFramePr>
          <p:cNvPr id="36874" name="Object 10"/>
          <p:cNvGraphicFramePr>
            <a:graphicFrameLocks noChangeAspect="1"/>
          </p:cNvGraphicFramePr>
          <p:nvPr/>
        </p:nvGraphicFramePr>
        <p:xfrm>
          <a:off x="6732588" y="3213100"/>
          <a:ext cx="1296987" cy="1131888"/>
        </p:xfrm>
        <a:graphic>
          <a:graphicData uri="http://schemas.openxmlformats.org/presentationml/2006/ole">
            <p:oleObj spid="_x0000_s1026" name="Equation" r:id="rId4" imgW="444307" imgH="393529" progId="">
              <p:embed/>
            </p:oleObj>
          </a:graphicData>
        </a:graphic>
      </p:graphicFrame>
      <p:sp>
        <p:nvSpPr>
          <p:cNvPr id="5" name="Rounded Rectangle 4"/>
          <p:cNvSpPr/>
          <p:nvPr/>
        </p:nvSpPr>
        <p:spPr>
          <a:xfrm>
            <a:off x="500063" y="714375"/>
            <a:ext cx="7312025"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Beschouwing restrictor als stationair stromingsprobleem</a:t>
            </a:r>
            <a:endParaRPr lang="en-US" sz="2000" b="1">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296" y="1135216"/>
            <a:ext cx="7798973" cy="5021827"/>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pic>
        <p:nvPicPr>
          <p:cNvPr id="37899" name="Picture 11"/>
          <p:cNvPicPr>
            <a:picLocks noChangeAspect="1" noChangeArrowheads="1"/>
          </p:cNvPicPr>
          <p:nvPr/>
        </p:nvPicPr>
        <p:blipFill>
          <a:blip r:embed="rId3"/>
          <a:srcRect/>
          <a:stretch>
            <a:fillRect/>
          </a:stretch>
        </p:blipFill>
        <p:spPr bwMode="auto">
          <a:xfrm>
            <a:off x="644525" y="1441450"/>
            <a:ext cx="6372225" cy="4113213"/>
          </a:xfrm>
          <a:prstGeom prst="rect">
            <a:avLst/>
          </a:prstGeom>
          <a:noFill/>
          <a:ln w="9525">
            <a:noFill/>
            <a:miter lim="800000"/>
            <a:headEnd/>
            <a:tailEnd/>
          </a:ln>
        </p:spPr>
      </p:pic>
      <p:pic>
        <p:nvPicPr>
          <p:cNvPr id="37900" name="Picture 12"/>
          <p:cNvPicPr>
            <a:picLocks noChangeAspect="1" noChangeArrowheads="1"/>
          </p:cNvPicPr>
          <p:nvPr/>
        </p:nvPicPr>
        <p:blipFill>
          <a:blip r:embed="rId4"/>
          <a:srcRect l="13087" t="11296" r="13620" b="69849"/>
          <a:stretch>
            <a:fillRect/>
          </a:stretch>
        </p:blipFill>
        <p:spPr bwMode="auto">
          <a:xfrm>
            <a:off x="1473200" y="4670425"/>
            <a:ext cx="4664075" cy="404813"/>
          </a:xfrm>
          <a:prstGeom prst="rect">
            <a:avLst/>
          </a:prstGeom>
          <a:noFill/>
          <a:ln w="9525">
            <a:noFill/>
            <a:miter lim="800000"/>
            <a:headEnd/>
            <a:tailEnd/>
          </a:ln>
        </p:spPr>
      </p:pic>
      <p:sp>
        <p:nvSpPr>
          <p:cNvPr id="37901" name="Rectangle 13"/>
          <p:cNvSpPr>
            <a:spLocks noChangeArrowheads="1"/>
          </p:cNvSpPr>
          <p:nvPr/>
        </p:nvSpPr>
        <p:spPr bwMode="auto">
          <a:xfrm>
            <a:off x="6443663" y="2378075"/>
            <a:ext cx="2098675" cy="336550"/>
          </a:xfrm>
          <a:prstGeom prst="rect">
            <a:avLst/>
          </a:prstGeom>
          <a:noFill/>
          <a:ln w="9525">
            <a:noFill/>
            <a:miter lim="800000"/>
            <a:headEnd/>
            <a:tailEnd/>
          </a:ln>
          <a:effectLst/>
        </p:spPr>
        <p:txBody>
          <a:bodyPr wrap="none" anchor="ctr">
            <a:spAutoFit/>
          </a:bodyPr>
          <a:lstStyle/>
          <a:p>
            <a:pPr eaLnBrk="0" hangingPunct="0"/>
            <a:r>
              <a:rPr lang="nl-NL" sz="1600">
                <a:ea typeface="Times New Roman" pitchFamily="18" charset="0"/>
                <a:cs typeface="Tahoma" pitchFamily="34" charset="0"/>
              </a:rPr>
              <a:t>Bernoulli vergelijking </a:t>
            </a:r>
          </a:p>
        </p:txBody>
      </p:sp>
      <p:graphicFrame>
        <p:nvGraphicFramePr>
          <p:cNvPr id="37902" name="Object 14"/>
          <p:cNvGraphicFramePr>
            <a:graphicFrameLocks noChangeAspect="1"/>
          </p:cNvGraphicFramePr>
          <p:nvPr/>
        </p:nvGraphicFramePr>
        <p:xfrm>
          <a:off x="6362700" y="2676525"/>
          <a:ext cx="2517775" cy="646113"/>
        </p:xfrm>
        <a:graphic>
          <a:graphicData uri="http://schemas.openxmlformats.org/presentationml/2006/ole">
            <p:oleObj spid="_x0000_s2050" name="Equation" r:id="rId5" imgW="1816100" imgH="469900" progId="">
              <p:embed/>
            </p:oleObj>
          </a:graphicData>
        </a:graphic>
      </p:graphicFrame>
      <p:sp>
        <p:nvSpPr>
          <p:cNvPr id="37903" name="Rectangle 15"/>
          <p:cNvSpPr>
            <a:spLocks noChangeArrowheads="1"/>
          </p:cNvSpPr>
          <p:nvPr/>
        </p:nvSpPr>
        <p:spPr bwMode="auto">
          <a:xfrm>
            <a:off x="6588125" y="3889375"/>
            <a:ext cx="1868488" cy="581025"/>
          </a:xfrm>
          <a:prstGeom prst="rect">
            <a:avLst/>
          </a:prstGeom>
          <a:noFill/>
          <a:ln w="9525">
            <a:noFill/>
            <a:miter lim="800000"/>
            <a:headEnd/>
            <a:tailEnd/>
          </a:ln>
          <a:effectLst/>
        </p:spPr>
        <p:txBody>
          <a:bodyPr wrap="none" anchor="ctr">
            <a:spAutoFit/>
          </a:bodyPr>
          <a:lstStyle/>
          <a:p>
            <a:pPr eaLnBrk="0" hangingPunct="0"/>
            <a:r>
              <a:rPr lang="nl-NL" sz="1600">
                <a:ea typeface="Times New Roman" pitchFamily="18" charset="0"/>
                <a:cs typeface="Tahoma" pitchFamily="34" charset="0"/>
              </a:rPr>
              <a:t>pressure recovery </a:t>
            </a:r>
            <a:br>
              <a:rPr lang="nl-NL" sz="1600">
                <a:ea typeface="Times New Roman" pitchFamily="18" charset="0"/>
                <a:cs typeface="Tahoma" pitchFamily="34" charset="0"/>
              </a:rPr>
            </a:br>
            <a:r>
              <a:rPr lang="nl-NL" sz="1600">
                <a:ea typeface="Times New Roman" pitchFamily="18" charset="0"/>
                <a:cs typeface="Tahoma" pitchFamily="34" charset="0"/>
              </a:rPr>
              <a:t>coefficient C</a:t>
            </a:r>
            <a:r>
              <a:rPr lang="nl-NL" sz="1600" baseline="-30000">
                <a:ea typeface="Times New Roman" pitchFamily="18" charset="0"/>
                <a:cs typeface="Tahoma" pitchFamily="34" charset="0"/>
              </a:rPr>
              <a:t>p</a:t>
            </a:r>
            <a:endParaRPr lang="nl-NL" sz="1600">
              <a:ea typeface="Times New Roman" pitchFamily="18" charset="0"/>
              <a:cs typeface="Tahoma" pitchFamily="34" charset="0"/>
            </a:endParaRPr>
          </a:p>
        </p:txBody>
      </p:sp>
      <p:graphicFrame>
        <p:nvGraphicFramePr>
          <p:cNvPr id="37904" name="Object 16"/>
          <p:cNvGraphicFramePr>
            <a:graphicFrameLocks noChangeAspect="1"/>
          </p:cNvGraphicFramePr>
          <p:nvPr/>
        </p:nvGraphicFramePr>
        <p:xfrm>
          <a:off x="6588125" y="4465638"/>
          <a:ext cx="1873250" cy="619125"/>
        </p:xfrm>
        <a:graphic>
          <a:graphicData uri="http://schemas.openxmlformats.org/presentationml/2006/ole">
            <p:oleObj spid="_x0000_s2051" name="Equation" r:id="rId6" imgW="1180588" imgH="393529" progId="">
              <p:embed/>
            </p:oleObj>
          </a:graphicData>
        </a:graphic>
      </p:graphicFrame>
      <p:sp>
        <p:nvSpPr>
          <p:cNvPr id="5" name="Rounded Rectangle 4"/>
          <p:cNvSpPr/>
          <p:nvPr/>
        </p:nvSpPr>
        <p:spPr>
          <a:xfrm>
            <a:off x="500063" y="714375"/>
            <a:ext cx="7312025"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Beschouwing restrictor als stationair stromingsprobleem</a:t>
            </a:r>
            <a:endParaRPr lang="en-US" sz="2000" b="1">
              <a:solidFill>
                <a:schemeClr val="tx1"/>
              </a:solidFill>
              <a:latin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53019"/>
            <a:ext cx="7662229" cy="5387285"/>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7312025"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Beschouwing restrictor als stationair stromingsprobleem</a:t>
            </a:r>
            <a:endParaRPr lang="en-US" sz="2000" b="1">
              <a:solidFill>
                <a:schemeClr val="tx1"/>
              </a:solidFill>
              <a:latin typeface="Arial" pitchFamily="34" charset="0"/>
            </a:endParaRPr>
          </a:p>
        </p:txBody>
      </p:sp>
      <p:pic>
        <p:nvPicPr>
          <p:cNvPr id="38921" name="Picture 9"/>
          <p:cNvPicPr>
            <a:picLocks noChangeAspect="1" noChangeArrowheads="1"/>
          </p:cNvPicPr>
          <p:nvPr/>
        </p:nvPicPr>
        <p:blipFill>
          <a:blip r:embed="rId2"/>
          <a:srcRect/>
          <a:stretch>
            <a:fillRect/>
          </a:stretch>
        </p:blipFill>
        <p:spPr bwMode="auto">
          <a:xfrm>
            <a:off x="973138" y="1268413"/>
            <a:ext cx="7127875" cy="54895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Onderzoeksopdracht</a:t>
            </a:r>
            <a:endParaRPr lang="en-US" sz="2000" b="1">
              <a:solidFill>
                <a:schemeClr val="tx1"/>
              </a:solidFill>
              <a:latin typeface="Arial" pitchFamily="34" charset="0"/>
            </a:endParaRPr>
          </a:p>
        </p:txBody>
      </p:sp>
      <p:sp>
        <p:nvSpPr>
          <p:cNvPr id="45062" name="Text Box 6"/>
          <p:cNvSpPr txBox="1">
            <a:spLocks noChangeArrowheads="1"/>
          </p:cNvSpPr>
          <p:nvPr/>
        </p:nvSpPr>
        <p:spPr bwMode="auto">
          <a:xfrm>
            <a:off x="1835150" y="1844675"/>
            <a:ext cx="5041900" cy="2473325"/>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sz="2000"/>
              <a:t>Creëer kennis over de afhankelijkheid van de drukval van de lengte van de diffusor binnen het werkgebied van de FS-racewagen en bekijk hoe de huidige diffusor presteert in verhouding tot andere diffusorlengtes.</a:t>
            </a:r>
            <a:endParaRPr lang="en-US" sz="2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Nulhypothese</a:t>
            </a:r>
            <a:endParaRPr lang="en-US" sz="2000" b="1">
              <a:solidFill>
                <a:schemeClr val="tx1"/>
              </a:solidFill>
              <a:latin typeface="Arial" pitchFamily="34" charset="0"/>
            </a:endParaRPr>
          </a:p>
        </p:txBody>
      </p:sp>
      <p:sp>
        <p:nvSpPr>
          <p:cNvPr id="46086" name="Text Box 6"/>
          <p:cNvSpPr txBox="1">
            <a:spLocks noChangeArrowheads="1"/>
          </p:cNvSpPr>
          <p:nvPr/>
        </p:nvSpPr>
        <p:spPr bwMode="auto">
          <a:xfrm>
            <a:off x="1835150" y="1844675"/>
            <a:ext cx="5041900" cy="1679575"/>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sz="2000"/>
              <a:t>De drukval over de venturi zal in de luchtinlaat van de FS-racewagen onafhankelijk zijn van de lengte van de diffusor.</a:t>
            </a:r>
            <a:endParaRPr lang="en-US"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pPr marL="800100" lvl="1" indent="-342900">
              <a:buFont typeface="+mj-lt"/>
              <a:buAutoNum type="arabicPeriod"/>
            </a:pPr>
            <a:r>
              <a:rPr lang="nl-NL" sz="3200" dirty="0" smtClean="0"/>
              <a:t>Probleemstelling</a:t>
            </a:r>
          </a:p>
          <a:p>
            <a:pPr marL="800100" lvl="1" indent="-342900">
              <a:buFont typeface="+mj-lt"/>
              <a:buAutoNum type="arabicPeriod"/>
            </a:pPr>
            <a:r>
              <a:rPr lang="nl-NL" sz="3200" dirty="0" smtClean="0"/>
              <a:t>Hypothese</a:t>
            </a:r>
          </a:p>
          <a:p>
            <a:pPr marL="800100" lvl="1" indent="-342900">
              <a:buFont typeface="+mj-lt"/>
              <a:buAutoNum type="arabicPeriod"/>
            </a:pPr>
            <a:r>
              <a:rPr lang="nl-NL" sz="3200" dirty="0" smtClean="0"/>
              <a:t>Onderzoeksmethode</a:t>
            </a:r>
          </a:p>
          <a:p>
            <a:pPr marL="800100" lvl="1" indent="-342900">
              <a:buFont typeface="+mj-lt"/>
              <a:buAutoNum type="arabicPeriod"/>
            </a:pPr>
            <a:r>
              <a:rPr lang="nl-NL" sz="3200" dirty="0" smtClean="0"/>
              <a:t>Resultaten</a:t>
            </a:r>
          </a:p>
          <a:p>
            <a:pPr marL="800100" lvl="1" indent="-342900">
              <a:buFont typeface="+mj-lt"/>
              <a:buAutoNum type="arabicPeriod"/>
            </a:pPr>
            <a:r>
              <a:rPr lang="nl-NL" sz="3200" dirty="0" smtClean="0"/>
              <a:t>Conclusies</a:t>
            </a:r>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mj-lt"/>
              </a:rPr>
              <a:t>Inhoud</a:t>
            </a:r>
            <a:endParaRPr lang="en-US" sz="3600" b="1" dirty="0">
              <a:solidFill>
                <a:schemeClr val="bg1"/>
              </a:solidFill>
              <a:latin typeface="+mj-lt"/>
            </a:endParaRPr>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Onderzoeksmethode     Resultaten     Conclusies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Onze hypothese = nulhypothese</a:t>
            </a:r>
            <a:r>
              <a:rPr lang="nl-NL">
                <a:solidFill>
                  <a:schemeClr val="tx1"/>
                </a:solidFill>
                <a:latin typeface="Arial" pitchFamily="34" charset="0"/>
              </a:rPr>
              <a:t> </a:t>
            </a:r>
            <a:endParaRPr lang="en-US">
              <a:solidFill>
                <a:schemeClr val="tx1"/>
              </a:solidFill>
              <a:latin typeface="Arial" pitchFamily="34" charset="0"/>
            </a:endParaRPr>
          </a:p>
        </p:txBody>
      </p:sp>
      <p:sp>
        <p:nvSpPr>
          <p:cNvPr id="56326" name="Text Box 6"/>
          <p:cNvSpPr txBox="1">
            <a:spLocks noChangeArrowheads="1"/>
          </p:cNvSpPr>
          <p:nvPr/>
        </p:nvSpPr>
        <p:spPr bwMode="auto">
          <a:xfrm>
            <a:off x="1187450" y="1557338"/>
            <a:ext cx="6769100" cy="806450"/>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b="1"/>
              <a:t>De drukval over de venturi zal in de lucht-inlaat van de FS-racewagen onafhankelijk zijn van de lengte van de diffusor.</a:t>
            </a:r>
            <a:r>
              <a:rPr lang="en-US"/>
              <a:t> </a:t>
            </a:r>
          </a:p>
        </p:txBody>
      </p:sp>
      <p:sp>
        <p:nvSpPr>
          <p:cNvPr id="56327" name="Rectangle 7"/>
          <p:cNvSpPr>
            <a:spLocks noChangeArrowheads="1"/>
          </p:cNvSpPr>
          <p:nvPr/>
        </p:nvSpPr>
        <p:spPr bwMode="auto">
          <a:xfrm>
            <a:off x="1331913" y="2668588"/>
            <a:ext cx="6048375" cy="1878012"/>
          </a:xfrm>
          <a:prstGeom prst="rect">
            <a:avLst/>
          </a:prstGeom>
          <a:noFill/>
          <a:ln w="9525">
            <a:noFill/>
            <a:miter lim="800000"/>
            <a:headEnd/>
            <a:tailEnd/>
          </a:ln>
          <a:effectLst/>
        </p:spPr>
        <p:txBody>
          <a:bodyPr anchor="ctr">
            <a:spAutoFit/>
          </a:bodyPr>
          <a:lstStyle/>
          <a:p>
            <a:pPr>
              <a:lnSpc>
                <a:spcPct val="130000"/>
              </a:lnSpc>
              <a:buFontTx/>
              <a:buChar char="•"/>
            </a:pPr>
            <a:r>
              <a:rPr lang="nl-NL"/>
              <a:t> onderzoeksresultaat op scherp stellen, niet alleen   </a:t>
            </a:r>
            <a:br>
              <a:rPr lang="nl-NL"/>
            </a:br>
            <a:r>
              <a:rPr lang="nl-NL"/>
              <a:t>  verwachting uitspreken. </a:t>
            </a:r>
          </a:p>
          <a:p>
            <a:pPr>
              <a:lnSpc>
                <a:spcPct val="130000"/>
              </a:lnSpc>
              <a:buFontTx/>
              <a:buChar char="•"/>
            </a:pPr>
            <a:r>
              <a:rPr lang="nl-NL"/>
              <a:t> duidelijk geformuleerd, </a:t>
            </a:r>
          </a:p>
          <a:p>
            <a:pPr>
              <a:lnSpc>
                <a:spcPct val="130000"/>
              </a:lnSpc>
              <a:buFontTx/>
              <a:buChar char="•"/>
            </a:pPr>
            <a:r>
              <a:rPr lang="nl-NL"/>
              <a:t> onderling verband van de variabelen</a:t>
            </a:r>
          </a:p>
          <a:p>
            <a:pPr>
              <a:lnSpc>
                <a:spcPct val="130000"/>
              </a:lnSpc>
              <a:buFontTx/>
              <a:buChar char="•"/>
            </a:pPr>
            <a:r>
              <a:rPr lang="nl-NL"/>
              <a:t> bevat geen ingevulde waarden (diffusor-lengten)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a:solidFill>
                  <a:schemeClr val="tx1"/>
                </a:solidFill>
                <a:latin typeface="Arial" pitchFamily="34" charset="0"/>
              </a:rPr>
              <a:t>Wat willen we weten?</a:t>
            </a:r>
          </a:p>
        </p:txBody>
      </p:sp>
      <p:sp>
        <p:nvSpPr>
          <p:cNvPr id="47110" name="Text Box 6"/>
          <p:cNvSpPr txBox="1">
            <a:spLocks noChangeArrowheads="1"/>
          </p:cNvSpPr>
          <p:nvPr/>
        </p:nvSpPr>
        <p:spPr bwMode="auto">
          <a:xfrm>
            <a:off x="1476375" y="1916113"/>
            <a:ext cx="7058025" cy="1163637"/>
          </a:xfrm>
          <a:prstGeom prst="rect">
            <a:avLst/>
          </a:prstGeom>
          <a:noFill/>
          <a:ln w="9525">
            <a:noFill/>
            <a:miter lim="800000"/>
            <a:headEnd/>
            <a:tailEnd/>
          </a:ln>
          <a:effectLst/>
        </p:spPr>
        <p:txBody>
          <a:bodyPr>
            <a:spAutoFit/>
          </a:bodyPr>
          <a:lstStyle/>
          <a:p>
            <a:pPr>
              <a:lnSpc>
                <a:spcPct val="130000"/>
              </a:lnSpc>
            </a:pPr>
            <a:r>
              <a:rPr lang="nl-NL"/>
              <a:t>Het debiet door de restrictor </a:t>
            </a:r>
            <a:r>
              <a:rPr lang="nl-NL" baseline="30000"/>
              <a:t>(</a:t>
            </a:r>
            <a:r>
              <a:rPr lang="nl-NL" b="1" baseline="30000"/>
              <a:t>afhankelijke variabele</a:t>
            </a:r>
            <a:r>
              <a:rPr lang="nl-NL" baseline="30000"/>
              <a:t>) </a:t>
            </a:r>
          </a:p>
          <a:p>
            <a:pPr>
              <a:lnSpc>
                <a:spcPct val="130000"/>
              </a:lnSpc>
              <a:buFontTx/>
              <a:buChar char="•"/>
            </a:pPr>
            <a:r>
              <a:rPr lang="nl-NL"/>
              <a:t>bij verschillende diffusorlengten </a:t>
            </a:r>
            <a:r>
              <a:rPr lang="nl-NL" baseline="30000"/>
              <a:t>(</a:t>
            </a:r>
            <a:r>
              <a:rPr lang="nl-NL" b="1" baseline="30000"/>
              <a:t>onafhankelijke variabele</a:t>
            </a:r>
            <a:r>
              <a:rPr lang="nl-NL" baseline="30000"/>
              <a:t>)</a:t>
            </a:r>
            <a:r>
              <a:rPr lang="nl-NL"/>
              <a:t> </a:t>
            </a:r>
          </a:p>
          <a:p>
            <a:pPr>
              <a:lnSpc>
                <a:spcPct val="130000"/>
              </a:lnSpc>
              <a:buFontTx/>
              <a:buChar char="•"/>
            </a:pPr>
            <a:r>
              <a:rPr lang="nl-NL"/>
              <a:t>bij een bepaalde onderdruk </a:t>
            </a:r>
            <a:r>
              <a:rPr lang="nl-NL" baseline="30000"/>
              <a:t>(</a:t>
            </a:r>
            <a:r>
              <a:rPr lang="nl-NL" b="1" baseline="30000"/>
              <a:t>onafhankelijke variabele</a:t>
            </a:r>
            <a:r>
              <a:rPr lang="nl-NL" baseline="30000"/>
              <a:t>)</a:t>
            </a:r>
            <a:endParaRPr lang="en-US" baseline="30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7594" y="1144711"/>
            <a:ext cx="7457862"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000" b="1">
                <a:solidFill>
                  <a:schemeClr val="tx1"/>
                </a:solidFill>
                <a:latin typeface="Arial" pitchFamily="34" charset="0"/>
              </a:rPr>
              <a:t>Wat wordt er gemeten?</a:t>
            </a:r>
          </a:p>
        </p:txBody>
      </p:sp>
      <p:sp>
        <p:nvSpPr>
          <p:cNvPr id="51206" name="Text Box 6"/>
          <p:cNvSpPr txBox="1">
            <a:spLocks noChangeArrowheads="1"/>
          </p:cNvSpPr>
          <p:nvPr/>
        </p:nvSpPr>
        <p:spPr bwMode="auto">
          <a:xfrm>
            <a:off x="1619250" y="1700213"/>
            <a:ext cx="7058025" cy="1006475"/>
          </a:xfrm>
          <a:prstGeom prst="rect">
            <a:avLst/>
          </a:prstGeom>
          <a:noFill/>
          <a:ln w="9525">
            <a:noFill/>
            <a:miter lim="800000"/>
            <a:headEnd/>
            <a:tailEnd/>
          </a:ln>
          <a:effectLst/>
        </p:spPr>
        <p:txBody>
          <a:bodyPr>
            <a:spAutoFit/>
          </a:bodyPr>
          <a:lstStyle/>
          <a:p>
            <a:pPr>
              <a:buFontTx/>
              <a:buChar char="•"/>
            </a:pPr>
            <a:r>
              <a:rPr lang="en-US" sz="2000"/>
              <a:t> Drukverschil in het plenum t.o.v. omgeving</a:t>
            </a:r>
          </a:p>
          <a:p>
            <a:r>
              <a:rPr lang="en-US" sz="2000"/>
              <a:t> </a:t>
            </a:r>
          </a:p>
          <a:p>
            <a:pPr>
              <a:buFontTx/>
              <a:buChar char="•"/>
            </a:pPr>
            <a:r>
              <a:rPr lang="en-US" sz="2000"/>
              <a:t> Drukverschil in de restrictor t.o.v. omgeving</a:t>
            </a:r>
          </a:p>
        </p:txBody>
      </p:sp>
      <p:pic>
        <p:nvPicPr>
          <p:cNvPr id="51208" name="Picture 8" descr="meetopstelling schematisch voor paper"/>
          <p:cNvPicPr>
            <a:picLocks noChangeAspect="1" noChangeArrowheads="1"/>
          </p:cNvPicPr>
          <p:nvPr/>
        </p:nvPicPr>
        <p:blipFill>
          <a:blip r:embed="rId2"/>
          <a:srcRect/>
          <a:stretch>
            <a:fillRect/>
          </a:stretch>
        </p:blipFill>
        <p:spPr bwMode="auto">
          <a:xfrm>
            <a:off x="1116013" y="2852738"/>
            <a:ext cx="7056437"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7594" y="1144711"/>
            <a:ext cx="7457862"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invloeden van de gepulseerde luchtstroom verwaarloosd kunnen worden</a:t>
            </a:r>
            <a:endParaRPr lang="en-US" b="1">
              <a:solidFill>
                <a:schemeClr val="tx1"/>
              </a:solidFill>
              <a:latin typeface="Arial" pitchFamily="34" charset="0"/>
            </a:endParaRPr>
          </a:p>
        </p:txBody>
      </p:sp>
      <p:sp>
        <p:nvSpPr>
          <p:cNvPr id="90118" name="Text Box 6"/>
          <p:cNvSpPr txBox="1">
            <a:spLocks noChangeArrowheads="1"/>
          </p:cNvSpPr>
          <p:nvPr/>
        </p:nvSpPr>
        <p:spPr bwMode="auto">
          <a:xfrm>
            <a:off x="1763713" y="1700213"/>
            <a:ext cx="5473700" cy="3937000"/>
          </a:xfrm>
          <a:prstGeom prst="rect">
            <a:avLst/>
          </a:prstGeom>
          <a:noFill/>
          <a:ln w="9525">
            <a:noFill/>
            <a:miter lim="800000"/>
            <a:headEnd/>
            <a:tailEnd/>
          </a:ln>
          <a:effectLst/>
        </p:spPr>
        <p:txBody>
          <a:bodyPr>
            <a:spAutoFit/>
          </a:bodyPr>
          <a:lstStyle/>
          <a:p>
            <a:r>
              <a:rPr lang="nl-NL" altLang="zh-CN"/>
              <a:t>Plenum</a:t>
            </a:r>
            <a:br>
              <a:rPr lang="nl-NL" altLang="zh-CN"/>
            </a:br>
            <a:r>
              <a:rPr lang="nl-NL" altLang="zh-CN"/>
              <a:t>- 4 liter lucht</a:t>
            </a:r>
            <a:br>
              <a:rPr lang="nl-NL" altLang="zh-CN"/>
            </a:br>
            <a:r>
              <a:rPr lang="nl-NL" altLang="zh-CN"/>
              <a:t>- fluctuaties opvangen/</a:t>
            </a:r>
            <a:br>
              <a:rPr lang="nl-NL" altLang="zh-CN"/>
            </a:br>
            <a:r>
              <a:rPr lang="nl-NL" altLang="zh-CN"/>
              <a:t>  uitdempen</a:t>
            </a:r>
          </a:p>
          <a:p>
            <a:endParaRPr lang="nl-NL" altLang="zh-CN"/>
          </a:p>
          <a:p>
            <a:endParaRPr lang="nl-NL" altLang="zh-CN"/>
          </a:p>
          <a:p>
            <a:endParaRPr lang="nl-NL" altLang="zh-CN"/>
          </a:p>
          <a:p>
            <a:endParaRPr lang="nl-NL" altLang="zh-CN"/>
          </a:p>
          <a:p>
            <a:endParaRPr lang="nl-NL" altLang="zh-CN"/>
          </a:p>
          <a:p>
            <a:endParaRPr lang="nl-NL" altLang="zh-CN"/>
          </a:p>
          <a:p>
            <a:r>
              <a:rPr lang="nl-NL" altLang="zh-CN"/>
              <a:t>- overige onderdelen: 0,5 liter</a:t>
            </a:r>
            <a:r>
              <a:rPr lang="en-US" altLang="zh-CN"/>
              <a:t> </a:t>
            </a:r>
          </a:p>
          <a:p>
            <a:r>
              <a:rPr lang="nl-NL"/>
              <a:t>- slagvolume van de motor: 382 cc = ∆V </a:t>
            </a:r>
          </a:p>
          <a:p>
            <a:endParaRPr lang="nl-NL"/>
          </a:p>
          <a:p>
            <a:r>
              <a:rPr lang="nl-NL"/>
              <a:t>∆V  = </a:t>
            </a:r>
            <a:r>
              <a:rPr lang="nl-NL" altLang="zh-CN"/>
              <a:t>8,5% van totale volume in de inlaat </a:t>
            </a:r>
            <a:endParaRPr lang="en-US"/>
          </a:p>
        </p:txBody>
      </p:sp>
      <p:pic>
        <p:nvPicPr>
          <p:cNvPr id="90121" name="Picture 9"/>
          <p:cNvPicPr>
            <a:picLocks noChangeAspect="1" noChangeArrowheads="1"/>
          </p:cNvPicPr>
          <p:nvPr/>
        </p:nvPicPr>
        <p:blipFill>
          <a:blip r:embed="rId2"/>
          <a:srcRect l="44586" t="26988" r="26390" b="56339"/>
          <a:stretch>
            <a:fillRect/>
          </a:stretch>
        </p:blipFill>
        <p:spPr bwMode="auto">
          <a:xfrm>
            <a:off x="4356100" y="1773238"/>
            <a:ext cx="3095625" cy="223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11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11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7594" y="1144711"/>
            <a:ext cx="7457862"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invloeden van de gepulseerde luchtstroom verwaarloosd kunnen worden</a:t>
            </a:r>
            <a:endParaRPr lang="en-US" b="1">
              <a:solidFill>
                <a:schemeClr val="tx1"/>
              </a:solidFill>
              <a:latin typeface="Arial" pitchFamily="34" charset="0"/>
            </a:endParaRPr>
          </a:p>
        </p:txBody>
      </p:sp>
      <p:sp>
        <p:nvSpPr>
          <p:cNvPr id="91142" name="Text Box 6"/>
          <p:cNvSpPr txBox="1">
            <a:spLocks noChangeArrowheads="1"/>
          </p:cNvSpPr>
          <p:nvPr/>
        </p:nvSpPr>
        <p:spPr bwMode="auto">
          <a:xfrm>
            <a:off x="1763713" y="1700213"/>
            <a:ext cx="5473700" cy="1739900"/>
          </a:xfrm>
          <a:prstGeom prst="rect">
            <a:avLst/>
          </a:prstGeom>
          <a:noFill/>
          <a:ln w="9525">
            <a:noFill/>
            <a:miter lim="800000"/>
            <a:headEnd/>
            <a:tailEnd/>
          </a:ln>
          <a:effectLst/>
        </p:spPr>
        <p:txBody>
          <a:bodyPr>
            <a:spAutoFit/>
          </a:bodyPr>
          <a:lstStyle/>
          <a:p>
            <a:r>
              <a:rPr lang="nl-NL" altLang="zh-CN"/>
              <a:t>Hoogfrequente harmonische beweging</a:t>
            </a:r>
            <a:r>
              <a:rPr lang="en-US" altLang="zh-CN"/>
              <a:t> </a:t>
            </a:r>
          </a:p>
          <a:p>
            <a:r>
              <a:rPr lang="en-US" altLang="zh-CN"/>
              <a:t>- water = incompressibel</a:t>
            </a:r>
          </a:p>
          <a:p>
            <a:pPr>
              <a:buFontTx/>
              <a:buChar char="-"/>
            </a:pPr>
            <a:r>
              <a:rPr lang="en-US" altLang="zh-CN"/>
              <a:t>lucht = compressibel</a:t>
            </a:r>
          </a:p>
          <a:p>
            <a:pPr>
              <a:buFontTx/>
              <a:buChar char="-"/>
            </a:pPr>
            <a:endParaRPr lang="en-US" altLang="zh-CN"/>
          </a:p>
          <a:p>
            <a:r>
              <a:rPr lang="nl-NL" altLang="zh-CN"/>
              <a:t>Aanname: Hele kolom niet instantaan reageren</a:t>
            </a:r>
          </a:p>
          <a:p>
            <a:endParaRPr lang="nl-NL"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invloeden van de gepulseerde luchtstroom verwaarloosd kunnen worden</a:t>
            </a:r>
            <a:endParaRPr lang="en-US" b="1">
              <a:solidFill>
                <a:schemeClr val="tx1"/>
              </a:solidFill>
              <a:latin typeface="Arial" pitchFamily="34" charset="0"/>
            </a:endParaRPr>
          </a:p>
        </p:txBody>
      </p:sp>
      <p:sp>
        <p:nvSpPr>
          <p:cNvPr id="92168" name="Rectangle 8"/>
          <p:cNvSpPr>
            <a:spLocks noChangeArrowheads="1"/>
          </p:cNvSpPr>
          <p:nvPr/>
        </p:nvSpPr>
        <p:spPr bwMode="auto">
          <a:xfrm>
            <a:off x="0" y="4400550"/>
            <a:ext cx="9144000" cy="0"/>
          </a:xfrm>
          <a:prstGeom prst="rect">
            <a:avLst/>
          </a:prstGeom>
          <a:noFill/>
          <a:ln w="9525">
            <a:noFill/>
            <a:miter lim="800000"/>
            <a:headEnd/>
            <a:tailEnd/>
          </a:ln>
          <a:effectLst/>
        </p:spPr>
        <p:txBody>
          <a:bodyPr wrap="none" anchor="ctr">
            <a:spAutoFit/>
          </a:bodyPr>
          <a:lstStyle/>
          <a:p>
            <a:endParaRPr lang="nl-NL"/>
          </a:p>
        </p:txBody>
      </p:sp>
      <p:sp>
        <p:nvSpPr>
          <p:cNvPr id="92170" name="Rectangle 10"/>
          <p:cNvSpPr>
            <a:spLocks noChangeArrowheads="1"/>
          </p:cNvSpPr>
          <p:nvPr/>
        </p:nvSpPr>
        <p:spPr bwMode="auto">
          <a:xfrm>
            <a:off x="0" y="4400550"/>
            <a:ext cx="9144000" cy="0"/>
          </a:xfrm>
          <a:prstGeom prst="rect">
            <a:avLst/>
          </a:prstGeom>
          <a:noFill/>
          <a:ln w="9525">
            <a:noFill/>
            <a:miter lim="800000"/>
            <a:headEnd/>
            <a:tailEnd/>
          </a:ln>
          <a:effectLst/>
        </p:spPr>
        <p:txBody>
          <a:bodyPr wrap="none" anchor="ctr">
            <a:spAutoFit/>
          </a:bodyPr>
          <a:lstStyle/>
          <a:p>
            <a:endParaRPr lang="nl-NL"/>
          </a:p>
        </p:txBody>
      </p:sp>
      <p:sp>
        <p:nvSpPr>
          <p:cNvPr id="92172" name="Rectangle 12"/>
          <p:cNvSpPr>
            <a:spLocks noChangeArrowheads="1"/>
          </p:cNvSpPr>
          <p:nvPr/>
        </p:nvSpPr>
        <p:spPr bwMode="auto">
          <a:xfrm>
            <a:off x="0" y="4400550"/>
            <a:ext cx="9144000" cy="0"/>
          </a:xfrm>
          <a:prstGeom prst="rect">
            <a:avLst/>
          </a:prstGeom>
          <a:noFill/>
          <a:ln w="9525">
            <a:noFill/>
            <a:miter lim="800000"/>
            <a:headEnd/>
            <a:tailEnd/>
          </a:ln>
          <a:effectLst/>
        </p:spPr>
        <p:txBody>
          <a:bodyPr wrap="none" anchor="ctr">
            <a:spAutoFit/>
          </a:bodyPr>
          <a:lstStyle/>
          <a:p>
            <a:endParaRPr lang="nl-NL"/>
          </a:p>
        </p:txBody>
      </p:sp>
      <p:graphicFrame>
        <p:nvGraphicFramePr>
          <p:cNvPr id="92171" name="Object 11"/>
          <p:cNvGraphicFramePr>
            <a:graphicFrameLocks noChangeAspect="1"/>
          </p:cNvGraphicFramePr>
          <p:nvPr/>
        </p:nvGraphicFramePr>
        <p:xfrm>
          <a:off x="1619250" y="3175000"/>
          <a:ext cx="1600200" cy="698500"/>
        </p:xfrm>
        <a:graphic>
          <a:graphicData uri="http://schemas.openxmlformats.org/presentationml/2006/ole">
            <p:oleObj spid="_x0000_s3074" name="Equation" r:id="rId3" imgW="977900" imgH="431800" progId="">
              <p:embed/>
            </p:oleObj>
          </a:graphicData>
        </a:graphic>
      </p:graphicFrame>
      <p:sp>
        <p:nvSpPr>
          <p:cNvPr id="92174" name="Rectangle 14"/>
          <p:cNvSpPr>
            <a:spLocks noChangeArrowheads="1"/>
          </p:cNvSpPr>
          <p:nvPr/>
        </p:nvSpPr>
        <p:spPr bwMode="auto">
          <a:xfrm>
            <a:off x="0" y="4362450"/>
            <a:ext cx="9144000" cy="0"/>
          </a:xfrm>
          <a:prstGeom prst="rect">
            <a:avLst/>
          </a:prstGeom>
          <a:noFill/>
          <a:ln w="9525">
            <a:noFill/>
            <a:miter lim="800000"/>
            <a:headEnd/>
            <a:tailEnd/>
          </a:ln>
          <a:effectLst/>
        </p:spPr>
        <p:txBody>
          <a:bodyPr wrap="none" anchor="ctr">
            <a:spAutoFit/>
          </a:bodyPr>
          <a:lstStyle/>
          <a:p>
            <a:endParaRPr lang="nl-NL"/>
          </a:p>
        </p:txBody>
      </p:sp>
      <p:graphicFrame>
        <p:nvGraphicFramePr>
          <p:cNvPr id="92173" name="Object 13"/>
          <p:cNvGraphicFramePr>
            <a:graphicFrameLocks noChangeAspect="1"/>
          </p:cNvGraphicFramePr>
          <p:nvPr/>
        </p:nvGraphicFramePr>
        <p:xfrm>
          <a:off x="4500563" y="3101975"/>
          <a:ext cx="1925637" cy="822325"/>
        </p:xfrm>
        <a:graphic>
          <a:graphicData uri="http://schemas.openxmlformats.org/presentationml/2006/ole">
            <p:oleObj spid="_x0000_s3075" name="Equation" r:id="rId4" imgW="1181100" imgH="508000" progId="">
              <p:embed/>
            </p:oleObj>
          </a:graphicData>
        </a:graphic>
      </p:graphicFrame>
      <p:sp>
        <p:nvSpPr>
          <p:cNvPr id="92176" name="Rectangle 16"/>
          <p:cNvSpPr>
            <a:spLocks noChangeArrowheads="1"/>
          </p:cNvSpPr>
          <p:nvPr/>
        </p:nvSpPr>
        <p:spPr bwMode="auto">
          <a:xfrm>
            <a:off x="0" y="4310063"/>
            <a:ext cx="9144000" cy="0"/>
          </a:xfrm>
          <a:prstGeom prst="rect">
            <a:avLst/>
          </a:prstGeom>
          <a:noFill/>
          <a:ln w="9525">
            <a:noFill/>
            <a:miter lim="800000"/>
            <a:headEnd/>
            <a:tailEnd/>
          </a:ln>
          <a:effectLst/>
        </p:spPr>
        <p:txBody>
          <a:bodyPr wrap="none" anchor="ctr">
            <a:spAutoFit/>
          </a:bodyPr>
          <a:lstStyle/>
          <a:p>
            <a:endParaRPr lang="nl-NL"/>
          </a:p>
        </p:txBody>
      </p:sp>
      <p:graphicFrame>
        <p:nvGraphicFramePr>
          <p:cNvPr id="92175" name="Object 15"/>
          <p:cNvGraphicFramePr>
            <a:graphicFrameLocks noChangeAspect="1"/>
          </p:cNvGraphicFramePr>
          <p:nvPr/>
        </p:nvGraphicFramePr>
        <p:xfrm>
          <a:off x="2268538" y="4470400"/>
          <a:ext cx="2438400" cy="993775"/>
        </p:xfrm>
        <a:graphic>
          <a:graphicData uri="http://schemas.openxmlformats.org/presentationml/2006/ole">
            <p:oleObj spid="_x0000_s3076" name="Equation" r:id="rId5" imgW="1498600" imgH="609600" progId="">
              <p:embed/>
            </p:oleObj>
          </a:graphicData>
        </a:graphic>
      </p:graphicFrame>
      <p:graphicFrame>
        <p:nvGraphicFramePr>
          <p:cNvPr id="92177" name="Object 17"/>
          <p:cNvGraphicFramePr>
            <a:graphicFrameLocks noChangeAspect="1"/>
          </p:cNvGraphicFramePr>
          <p:nvPr/>
        </p:nvGraphicFramePr>
        <p:xfrm>
          <a:off x="2268538" y="5983288"/>
          <a:ext cx="1630362" cy="325437"/>
        </p:xfrm>
        <a:graphic>
          <a:graphicData uri="http://schemas.openxmlformats.org/presentationml/2006/ole">
            <p:oleObj spid="_x0000_s3077" name="Equation" r:id="rId6" imgW="1002865" imgH="203112" progId="">
              <p:embed/>
            </p:oleObj>
          </a:graphicData>
        </a:graphic>
      </p:graphicFrame>
      <p:sp>
        <p:nvSpPr>
          <p:cNvPr id="92180" name="Rectangle 20"/>
          <p:cNvSpPr>
            <a:spLocks noChangeArrowheads="1"/>
          </p:cNvSpPr>
          <p:nvPr/>
        </p:nvSpPr>
        <p:spPr bwMode="auto">
          <a:xfrm>
            <a:off x="0" y="4419600"/>
            <a:ext cx="9144000" cy="0"/>
          </a:xfrm>
          <a:prstGeom prst="rect">
            <a:avLst/>
          </a:prstGeom>
          <a:noFill/>
          <a:ln w="9525">
            <a:noFill/>
            <a:miter lim="800000"/>
            <a:headEnd/>
            <a:tailEnd/>
          </a:ln>
          <a:effectLst/>
        </p:spPr>
        <p:txBody>
          <a:bodyPr wrap="none" anchor="ctr">
            <a:spAutoFit/>
          </a:bodyPr>
          <a:lstStyle/>
          <a:p>
            <a:endParaRPr lang="nl-NL"/>
          </a:p>
        </p:txBody>
      </p:sp>
      <p:sp>
        <p:nvSpPr>
          <p:cNvPr id="92182" name="Rectangle 22"/>
          <p:cNvSpPr>
            <a:spLocks noChangeArrowheads="1"/>
          </p:cNvSpPr>
          <p:nvPr/>
        </p:nvSpPr>
        <p:spPr bwMode="auto">
          <a:xfrm>
            <a:off x="0" y="4400550"/>
            <a:ext cx="9144000" cy="0"/>
          </a:xfrm>
          <a:prstGeom prst="rect">
            <a:avLst/>
          </a:prstGeom>
          <a:noFill/>
          <a:ln w="9525">
            <a:noFill/>
            <a:miter lim="800000"/>
            <a:headEnd/>
            <a:tailEnd/>
          </a:ln>
          <a:effectLst/>
        </p:spPr>
        <p:txBody>
          <a:bodyPr wrap="none" anchor="ctr">
            <a:spAutoFit/>
          </a:bodyPr>
          <a:lstStyle/>
          <a:p>
            <a:endParaRPr lang="nl-NL"/>
          </a:p>
        </p:txBody>
      </p:sp>
      <p:sp>
        <p:nvSpPr>
          <p:cNvPr id="92184" name="Rectangle 24"/>
          <p:cNvSpPr>
            <a:spLocks noChangeArrowheads="1"/>
          </p:cNvSpPr>
          <p:nvPr/>
        </p:nvSpPr>
        <p:spPr bwMode="auto">
          <a:xfrm>
            <a:off x="0" y="4448175"/>
            <a:ext cx="9144000" cy="0"/>
          </a:xfrm>
          <a:prstGeom prst="rect">
            <a:avLst/>
          </a:prstGeom>
          <a:noFill/>
          <a:ln w="9525">
            <a:noFill/>
            <a:miter lim="800000"/>
            <a:headEnd/>
            <a:tailEnd/>
          </a:ln>
          <a:effectLst/>
        </p:spPr>
        <p:txBody>
          <a:bodyPr wrap="none" anchor="ctr">
            <a:spAutoFit/>
          </a:bodyPr>
          <a:lstStyle/>
          <a:p>
            <a:endParaRPr lang="nl-NL"/>
          </a:p>
        </p:txBody>
      </p:sp>
      <p:sp>
        <p:nvSpPr>
          <p:cNvPr id="92186" name="Rectangle 26"/>
          <p:cNvSpPr>
            <a:spLocks noChangeArrowheads="1"/>
          </p:cNvSpPr>
          <p:nvPr/>
        </p:nvSpPr>
        <p:spPr bwMode="auto">
          <a:xfrm>
            <a:off x="0" y="4419600"/>
            <a:ext cx="9144000" cy="0"/>
          </a:xfrm>
          <a:prstGeom prst="rect">
            <a:avLst/>
          </a:prstGeom>
          <a:noFill/>
          <a:ln w="9525">
            <a:noFill/>
            <a:miter lim="800000"/>
            <a:headEnd/>
            <a:tailEnd/>
          </a:ln>
          <a:effectLst/>
        </p:spPr>
        <p:txBody>
          <a:bodyPr wrap="none" anchor="ctr">
            <a:spAutoFit/>
          </a:bodyPr>
          <a:lstStyle/>
          <a:p>
            <a:endParaRPr lang="nl-NL"/>
          </a:p>
        </p:txBody>
      </p:sp>
      <p:sp>
        <p:nvSpPr>
          <p:cNvPr id="92187" name="Text Box 27"/>
          <p:cNvSpPr txBox="1">
            <a:spLocks noChangeArrowheads="1"/>
          </p:cNvSpPr>
          <p:nvPr/>
        </p:nvSpPr>
        <p:spPr bwMode="auto">
          <a:xfrm>
            <a:off x="1187450" y="2743200"/>
            <a:ext cx="6769100" cy="366713"/>
          </a:xfrm>
          <a:prstGeom prst="rect">
            <a:avLst/>
          </a:prstGeom>
          <a:noFill/>
          <a:ln w="9525">
            <a:noFill/>
            <a:miter lim="800000"/>
            <a:headEnd/>
            <a:tailEnd/>
          </a:ln>
          <a:effectLst/>
        </p:spPr>
        <p:txBody>
          <a:bodyPr>
            <a:spAutoFit/>
          </a:bodyPr>
          <a:lstStyle/>
          <a:p>
            <a:pPr>
              <a:spcBef>
                <a:spcPct val="50000"/>
              </a:spcBef>
            </a:pPr>
            <a:r>
              <a:rPr lang="nl-NL" altLang="zh-CN" sz="1400"/>
              <a:t>druk en snelheid als een gemiddelde waarde, met een (hoogfrequente) fluctuatie</a:t>
            </a:r>
            <a:r>
              <a:rPr lang="en-US" altLang="zh-CN"/>
              <a:t> </a:t>
            </a:r>
            <a:endParaRPr lang="en-US"/>
          </a:p>
        </p:txBody>
      </p:sp>
      <p:sp>
        <p:nvSpPr>
          <p:cNvPr id="92188" name="AutoShape 28"/>
          <p:cNvSpPr>
            <a:spLocks noChangeArrowheads="1"/>
          </p:cNvSpPr>
          <p:nvPr/>
        </p:nvSpPr>
        <p:spPr bwMode="auto">
          <a:xfrm>
            <a:off x="3492500" y="3319463"/>
            <a:ext cx="647700" cy="358775"/>
          </a:xfrm>
          <a:prstGeom prst="rightArrow">
            <a:avLst>
              <a:gd name="adj1" fmla="val 50000"/>
              <a:gd name="adj2" fmla="val 45133"/>
            </a:avLst>
          </a:prstGeom>
          <a:solidFill>
            <a:schemeClr val="accent1"/>
          </a:solidFill>
          <a:ln w="9525">
            <a:solidFill>
              <a:schemeClr val="tx1"/>
            </a:solidFill>
            <a:miter lim="800000"/>
            <a:headEnd/>
            <a:tailEnd/>
          </a:ln>
          <a:effectLst/>
        </p:spPr>
        <p:txBody>
          <a:bodyPr wrap="none" anchor="ctr"/>
          <a:lstStyle/>
          <a:p>
            <a:endParaRPr lang="nl-NL"/>
          </a:p>
        </p:txBody>
      </p:sp>
      <p:sp>
        <p:nvSpPr>
          <p:cNvPr id="92189" name="Rectangle 29"/>
          <p:cNvSpPr>
            <a:spLocks noChangeArrowheads="1"/>
          </p:cNvSpPr>
          <p:nvPr/>
        </p:nvSpPr>
        <p:spPr bwMode="auto">
          <a:xfrm>
            <a:off x="1258888" y="4110038"/>
            <a:ext cx="4994275" cy="366712"/>
          </a:xfrm>
          <a:prstGeom prst="rect">
            <a:avLst/>
          </a:prstGeom>
          <a:noFill/>
          <a:ln w="9525">
            <a:noFill/>
            <a:miter lim="800000"/>
            <a:headEnd/>
            <a:tailEnd/>
          </a:ln>
          <a:effectLst/>
        </p:spPr>
        <p:txBody>
          <a:bodyPr wrap="none" anchor="ctr">
            <a:spAutoFit/>
          </a:bodyPr>
          <a:lstStyle/>
          <a:p>
            <a:r>
              <a:rPr lang="nl-NL" altLang="zh-CN" sz="1400"/>
              <a:t>Integratie over de tijd, (hoogfrequente) fluctuaties vallen weg</a:t>
            </a:r>
            <a:r>
              <a:rPr lang="en-US" altLang="zh-CN"/>
              <a:t> </a:t>
            </a:r>
          </a:p>
        </p:txBody>
      </p:sp>
      <p:sp>
        <p:nvSpPr>
          <p:cNvPr id="92190" name="Rectangle 30"/>
          <p:cNvSpPr>
            <a:spLocks noChangeArrowheads="1"/>
          </p:cNvSpPr>
          <p:nvPr/>
        </p:nvSpPr>
        <p:spPr bwMode="auto">
          <a:xfrm>
            <a:off x="1331913" y="5622925"/>
            <a:ext cx="4076700" cy="304800"/>
          </a:xfrm>
          <a:prstGeom prst="rect">
            <a:avLst/>
          </a:prstGeom>
          <a:noFill/>
          <a:ln w="9525">
            <a:noFill/>
            <a:miter lim="800000"/>
            <a:headEnd/>
            <a:tailEnd/>
          </a:ln>
          <a:effectLst/>
        </p:spPr>
        <p:txBody>
          <a:bodyPr wrap="none" anchor="ctr">
            <a:spAutoFit/>
          </a:bodyPr>
          <a:lstStyle/>
          <a:p>
            <a:r>
              <a:rPr lang="nl-NL" altLang="zh-CN" sz="1400"/>
              <a:t>druk p afhankelijk zal zijn van de plaats en de tijd</a:t>
            </a:r>
            <a:r>
              <a:rPr lang="en-US" altLang="zh-CN" sz="1400"/>
              <a:t> </a:t>
            </a:r>
          </a:p>
        </p:txBody>
      </p:sp>
      <p:sp>
        <p:nvSpPr>
          <p:cNvPr id="92191" name="Rectangle 31"/>
          <p:cNvSpPr>
            <a:spLocks noChangeArrowheads="1"/>
          </p:cNvSpPr>
          <p:nvPr/>
        </p:nvSpPr>
        <p:spPr bwMode="auto">
          <a:xfrm>
            <a:off x="1042988" y="1628775"/>
            <a:ext cx="6553200" cy="915988"/>
          </a:xfrm>
          <a:prstGeom prst="rect">
            <a:avLst/>
          </a:prstGeom>
          <a:noFill/>
          <a:ln w="9525">
            <a:noFill/>
            <a:miter lim="800000"/>
            <a:headEnd/>
            <a:tailEnd/>
          </a:ln>
          <a:effectLst/>
        </p:spPr>
        <p:txBody>
          <a:bodyPr>
            <a:spAutoFit/>
          </a:bodyPr>
          <a:lstStyle/>
          <a:p>
            <a:r>
              <a:rPr lang="nl-NL" altLang="zh-CN"/>
              <a:t>Aantonen dat de energie van de drukgolven die gedissipeerd wordt (in warmte omgezet) in theorie evenredig is met het toerental tot de derde macht (</a:t>
            </a:r>
            <a:r>
              <a:rPr lang="el-GR" altLang="zh-CN"/>
              <a:t>ω</a:t>
            </a:r>
            <a:r>
              <a:rPr lang="en-US" altLang="zh-CN"/>
              <a:t>3</a:t>
            </a:r>
            <a:r>
              <a:rPr lang="nl-NL" altLang="zh-CN"/>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7" grpId="0"/>
      <p:bldP spid="92188" grpId="0" animBg="1"/>
      <p:bldP spid="92189" grpId="0"/>
      <p:bldP spid="9219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invloeden van de gepulseerde luchtstroom verwaarloosd kunnen worden</a:t>
            </a:r>
            <a:endParaRPr lang="en-US" b="1">
              <a:solidFill>
                <a:schemeClr val="tx1"/>
              </a:solidFill>
              <a:latin typeface="Arial" pitchFamily="34" charset="0"/>
            </a:endParaRPr>
          </a:p>
        </p:txBody>
      </p:sp>
      <p:sp>
        <p:nvSpPr>
          <p:cNvPr id="93190"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3191"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3192"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3194" name="Rectangle 10"/>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93196" name="Rectangle 12"/>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93199" name="Rectangle 1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graphicFrame>
        <p:nvGraphicFramePr>
          <p:cNvPr id="93200" name="Object 16"/>
          <p:cNvGraphicFramePr>
            <a:graphicFrameLocks noChangeAspect="1"/>
          </p:cNvGraphicFramePr>
          <p:nvPr/>
        </p:nvGraphicFramePr>
        <p:xfrm>
          <a:off x="2627313" y="1773238"/>
          <a:ext cx="2360612" cy="636587"/>
        </p:xfrm>
        <a:graphic>
          <a:graphicData uri="http://schemas.openxmlformats.org/presentationml/2006/ole">
            <p:oleObj spid="_x0000_s4098" name="Equation" r:id="rId3" imgW="1447172" imgH="393529" progId="">
              <p:embed/>
            </p:oleObj>
          </a:graphicData>
        </a:graphic>
      </p:graphicFrame>
      <p:sp>
        <p:nvSpPr>
          <p:cNvPr id="93201" name="Rectangle 1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graphicFrame>
        <p:nvGraphicFramePr>
          <p:cNvPr id="93202" name="Object 18"/>
          <p:cNvGraphicFramePr>
            <a:graphicFrameLocks noChangeAspect="1"/>
          </p:cNvGraphicFramePr>
          <p:nvPr/>
        </p:nvGraphicFramePr>
        <p:xfrm>
          <a:off x="2627313" y="2852738"/>
          <a:ext cx="1941512" cy="698500"/>
        </p:xfrm>
        <a:graphic>
          <a:graphicData uri="http://schemas.openxmlformats.org/presentationml/2006/ole">
            <p:oleObj spid="_x0000_s4099" name="Equation" r:id="rId4" imgW="1193800" imgH="431800" progId="">
              <p:embed/>
            </p:oleObj>
          </a:graphicData>
        </a:graphic>
      </p:graphicFrame>
      <p:sp>
        <p:nvSpPr>
          <p:cNvPr id="93203" name="Rectangle 19"/>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93204" name="Rectangle 20"/>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graphicFrame>
        <p:nvGraphicFramePr>
          <p:cNvPr id="93205" name="Object 21"/>
          <p:cNvGraphicFramePr>
            <a:graphicFrameLocks noChangeAspect="1"/>
          </p:cNvGraphicFramePr>
          <p:nvPr/>
        </p:nvGraphicFramePr>
        <p:xfrm>
          <a:off x="6011863" y="3573463"/>
          <a:ext cx="792162" cy="636587"/>
        </p:xfrm>
        <a:graphic>
          <a:graphicData uri="http://schemas.openxmlformats.org/presentationml/2006/ole">
            <p:oleObj spid="_x0000_s4100" name="Equation" r:id="rId5" imgW="482391" imgH="393529" progId="">
              <p:embed/>
            </p:oleObj>
          </a:graphicData>
        </a:graphic>
      </p:graphicFrame>
      <p:sp>
        <p:nvSpPr>
          <p:cNvPr id="93210" name="Rectangle 26"/>
          <p:cNvSpPr>
            <a:spLocks noChangeArrowheads="1"/>
          </p:cNvSpPr>
          <p:nvPr/>
        </p:nvSpPr>
        <p:spPr bwMode="auto">
          <a:xfrm>
            <a:off x="2555875" y="2565400"/>
            <a:ext cx="2922588" cy="304800"/>
          </a:xfrm>
          <a:prstGeom prst="rect">
            <a:avLst/>
          </a:prstGeom>
          <a:noFill/>
          <a:ln w="9525">
            <a:noFill/>
            <a:miter lim="800000"/>
            <a:headEnd/>
            <a:tailEnd/>
          </a:ln>
          <a:effectLst/>
        </p:spPr>
        <p:txBody>
          <a:bodyPr wrap="none" anchor="ctr">
            <a:spAutoFit/>
          </a:bodyPr>
          <a:lstStyle/>
          <a:p>
            <a:r>
              <a:rPr lang="nl-NL" altLang="zh-CN" sz="1400"/>
              <a:t>De energie die gedissipeerd wordt</a:t>
            </a:r>
            <a:r>
              <a:rPr lang="en-US" altLang="zh-CN" sz="1400"/>
              <a:t> </a:t>
            </a:r>
          </a:p>
        </p:txBody>
      </p:sp>
      <p:sp>
        <p:nvSpPr>
          <p:cNvPr id="93212" name="Rectangle 28"/>
          <p:cNvSpPr>
            <a:spLocks noChangeArrowheads="1"/>
          </p:cNvSpPr>
          <p:nvPr/>
        </p:nvSpPr>
        <p:spPr bwMode="auto">
          <a:xfrm>
            <a:off x="2555875" y="1484313"/>
            <a:ext cx="893763" cy="304800"/>
          </a:xfrm>
          <a:prstGeom prst="rect">
            <a:avLst/>
          </a:prstGeom>
          <a:noFill/>
          <a:ln w="9525">
            <a:noFill/>
            <a:miter lim="800000"/>
            <a:headEnd/>
            <a:tailEnd/>
          </a:ln>
          <a:effectLst/>
        </p:spPr>
        <p:txBody>
          <a:bodyPr wrap="none" anchor="ctr">
            <a:spAutoFit/>
          </a:bodyPr>
          <a:lstStyle/>
          <a:p>
            <a:r>
              <a:rPr lang="nl-NL" altLang="zh-CN" sz="1400"/>
              <a:t>snelheid</a:t>
            </a:r>
            <a:r>
              <a:rPr lang="en-US" altLang="zh-CN" sz="1400"/>
              <a:t> </a:t>
            </a:r>
          </a:p>
        </p:txBody>
      </p:sp>
      <p:sp>
        <p:nvSpPr>
          <p:cNvPr id="93215" name="Rectangle 31"/>
          <p:cNvSpPr>
            <a:spLocks noChangeArrowheads="1"/>
          </p:cNvSpPr>
          <p:nvPr/>
        </p:nvSpPr>
        <p:spPr bwMode="auto">
          <a:xfrm>
            <a:off x="2484438" y="3716338"/>
            <a:ext cx="5184775" cy="730250"/>
          </a:xfrm>
          <a:prstGeom prst="rect">
            <a:avLst/>
          </a:prstGeom>
          <a:noFill/>
          <a:ln w="9525">
            <a:noFill/>
            <a:miter lim="800000"/>
            <a:headEnd/>
            <a:tailEnd/>
          </a:ln>
          <a:effectLst/>
        </p:spPr>
        <p:txBody>
          <a:bodyPr anchor="ctr">
            <a:spAutoFit/>
          </a:bodyPr>
          <a:lstStyle/>
          <a:p>
            <a:r>
              <a:rPr lang="nl-NL" sz="1400">
                <a:ea typeface="宋体" charset="-122"/>
                <a:cs typeface="Times New Roman" pitchFamily="18" charset="0"/>
              </a:rPr>
              <a:t>Met </a:t>
            </a:r>
            <a:r>
              <a:rPr lang="el-GR" sz="1400">
                <a:ea typeface="宋体" charset="-122"/>
                <a:cs typeface="Arial" pitchFamily="34" charset="0"/>
              </a:rPr>
              <a:t>λ</a:t>
            </a:r>
            <a:r>
              <a:rPr lang="en-US" sz="1400">
                <a:ea typeface="宋体" charset="-122"/>
                <a:cs typeface="Arial" pitchFamily="34" charset="0"/>
              </a:rPr>
              <a:t> </a:t>
            </a:r>
            <a:r>
              <a:rPr lang="nl-NL" sz="1400">
                <a:ea typeface="宋体" charset="-122"/>
                <a:cs typeface="Times New Roman" pitchFamily="18" charset="0"/>
              </a:rPr>
              <a:t>de golflengte van de drukgolven</a:t>
            </a:r>
          </a:p>
          <a:p>
            <a:endParaRPr lang="nl-NL" sz="1400">
              <a:ea typeface="宋体" charset="-122"/>
              <a:cs typeface="Times New Roman" pitchFamily="18" charset="0"/>
            </a:endParaRPr>
          </a:p>
          <a:p>
            <a:r>
              <a:rPr lang="nl-NL" sz="1400">
                <a:ea typeface="宋体" charset="-122"/>
                <a:cs typeface="Tahoma" pitchFamily="34" charset="0"/>
              </a:rPr>
              <a:t>k is daarmee afhankelijk van het toerental van de motor</a:t>
            </a:r>
            <a:endParaRPr lang="nl-NL" sz="1400"/>
          </a:p>
        </p:txBody>
      </p:sp>
      <p:sp>
        <p:nvSpPr>
          <p:cNvPr id="93216" name="Rectangle 32"/>
          <p:cNvSpPr>
            <a:spLocks noChangeArrowheads="1"/>
          </p:cNvSpPr>
          <p:nvPr/>
        </p:nvSpPr>
        <p:spPr bwMode="auto">
          <a:xfrm>
            <a:off x="1476375" y="4581525"/>
            <a:ext cx="5688013" cy="1190625"/>
          </a:xfrm>
          <a:prstGeom prst="rect">
            <a:avLst/>
          </a:prstGeom>
          <a:noFill/>
          <a:ln w="9525">
            <a:noFill/>
            <a:miter lim="800000"/>
            <a:headEnd/>
            <a:tailEnd/>
          </a:ln>
          <a:effectLst/>
        </p:spPr>
        <p:txBody>
          <a:bodyPr>
            <a:spAutoFit/>
          </a:bodyPr>
          <a:lstStyle/>
          <a:p>
            <a:r>
              <a:rPr lang="nl-NL" altLang="zh-CN"/>
              <a:t>De energie van de drukgolven die gedissipeerd wordt, is in theorie evenredig met het toerental tot de derde macht (</a:t>
            </a:r>
            <a:r>
              <a:rPr lang="el-GR" altLang="zh-CN"/>
              <a:t>ω</a:t>
            </a:r>
            <a:r>
              <a:rPr lang="en-US" altLang="zh-CN" baseline="30000"/>
              <a:t>3</a:t>
            </a:r>
            <a:r>
              <a:rPr lang="nl-NL" altLang="zh-CN"/>
              <a:t>). </a:t>
            </a:r>
          </a:p>
          <a:p>
            <a:r>
              <a:rPr lang="nl-NL" altLang="zh-CN"/>
              <a:t>Hoge toerentallen.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2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32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3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0" grpId="0"/>
      <p:bldP spid="93212" grpId="0"/>
      <p:bldP spid="93215" grpId="0"/>
      <p:bldP spid="932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Motor FS-</a:t>
            </a:r>
            <a:r>
              <a:rPr lang="en-US" sz="3600" dirty="0" err="1" smtClean="0"/>
              <a:t>racewagen</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Probleemstelling</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Hypothese     Onderzoeksmethode     Resultaten     Conclusies</a:t>
            </a:r>
          </a:p>
        </p:txBody>
      </p:sp>
      <p:sp>
        <p:nvSpPr>
          <p:cNvPr id="514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2"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2050" name="Picture 2" descr="D:\TUD WB\BSc Project\Onderzoeksdossier\07 Analyse van het probleem\Powertrain%20Assembly_v02.jpg"/>
          <p:cNvPicPr>
            <a:picLocks noChangeAspect="1" noChangeArrowheads="1"/>
          </p:cNvPicPr>
          <p:nvPr/>
        </p:nvPicPr>
        <p:blipFill>
          <a:blip r:embed="rId2"/>
          <a:srcRect/>
          <a:stretch>
            <a:fillRect/>
          </a:stretch>
        </p:blipFill>
        <p:spPr bwMode="auto">
          <a:xfrm>
            <a:off x="1643042" y="1466339"/>
            <a:ext cx="5715040" cy="48201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7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2125" name="Rectangle 7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trillingen verwaarloosd worden</a:t>
            </a:r>
            <a:endParaRPr lang="en-US" b="1">
              <a:solidFill>
                <a:schemeClr val="tx1"/>
              </a:solidFill>
              <a:latin typeface="Arial" pitchFamily="34" charset="0"/>
            </a:endParaRPr>
          </a:p>
        </p:txBody>
      </p:sp>
      <p:sp>
        <p:nvSpPr>
          <p:cNvPr id="98310"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8311"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8312"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8313"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98314"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98315"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98316"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8317" name="Rectangle 13"/>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98318" name="Rectangle 14"/>
          <p:cNvSpPr>
            <a:spLocks noChangeArrowheads="1"/>
          </p:cNvSpPr>
          <p:nvPr/>
        </p:nvSpPr>
        <p:spPr bwMode="auto">
          <a:xfrm>
            <a:off x="1331913" y="1628775"/>
            <a:ext cx="5688012" cy="1465263"/>
          </a:xfrm>
          <a:prstGeom prst="rect">
            <a:avLst/>
          </a:prstGeom>
          <a:noFill/>
          <a:ln w="9525">
            <a:noFill/>
            <a:miter lim="800000"/>
            <a:headEnd/>
            <a:tailEnd/>
          </a:ln>
          <a:effectLst/>
        </p:spPr>
        <p:txBody>
          <a:bodyPr>
            <a:spAutoFit/>
          </a:bodyPr>
          <a:lstStyle/>
          <a:p>
            <a:r>
              <a:rPr lang="nl-NL"/>
              <a:t>Trillingen van de motor: hoogfrequente trilling met kleine amplitude.</a:t>
            </a:r>
          </a:p>
          <a:p>
            <a:endParaRPr lang="nl-NL"/>
          </a:p>
          <a:p>
            <a:r>
              <a:rPr lang="nl-NL"/>
              <a:t>Energievergelijking:</a:t>
            </a:r>
          </a:p>
          <a:p>
            <a:endParaRPr lang="en-US"/>
          </a:p>
        </p:txBody>
      </p:sp>
      <p:sp>
        <p:nvSpPr>
          <p:cNvPr id="98322" name="Rectangle 18"/>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graphicFrame>
        <p:nvGraphicFramePr>
          <p:cNvPr id="98321" name="Object 17"/>
          <p:cNvGraphicFramePr>
            <a:graphicFrameLocks noChangeAspect="1"/>
          </p:cNvGraphicFramePr>
          <p:nvPr/>
        </p:nvGraphicFramePr>
        <p:xfrm>
          <a:off x="1547813" y="2997200"/>
          <a:ext cx="4248150" cy="922338"/>
        </p:xfrm>
        <a:graphic>
          <a:graphicData uri="http://schemas.openxmlformats.org/presentationml/2006/ole">
            <p:oleObj spid="_x0000_s5122" name="Equation" r:id="rId3" imgW="2324100" imgH="508000" progId="">
              <p:embed/>
            </p:oleObj>
          </a:graphicData>
        </a:graphic>
      </p:graphicFrame>
      <p:pic>
        <p:nvPicPr>
          <p:cNvPr id="98323" name="Picture 19"/>
          <p:cNvPicPr>
            <a:picLocks noChangeAspect="1" noChangeArrowheads="1"/>
          </p:cNvPicPr>
          <p:nvPr/>
        </p:nvPicPr>
        <p:blipFill>
          <a:blip r:embed="rId4"/>
          <a:srcRect/>
          <a:stretch>
            <a:fillRect/>
          </a:stretch>
        </p:blipFill>
        <p:spPr bwMode="auto">
          <a:xfrm>
            <a:off x="1331913" y="1557338"/>
            <a:ext cx="6408737" cy="4800600"/>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trillingen verwaarloosd worden</a:t>
            </a:r>
            <a:endParaRPr lang="en-US" b="1">
              <a:solidFill>
                <a:schemeClr val="tx1"/>
              </a:solidFill>
              <a:latin typeface="Arial" pitchFamily="34" charset="0"/>
            </a:endParaRPr>
          </a:p>
        </p:txBody>
      </p:sp>
      <p:sp>
        <p:nvSpPr>
          <p:cNvPr id="99334"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9335"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9336"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9337"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99338"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99339"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99340"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9341" name="Rectangle 13"/>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99342" name="Rectangle 14"/>
          <p:cNvSpPr>
            <a:spLocks noChangeArrowheads="1"/>
          </p:cNvSpPr>
          <p:nvPr/>
        </p:nvSpPr>
        <p:spPr bwMode="auto">
          <a:xfrm>
            <a:off x="1331913" y="1628775"/>
            <a:ext cx="5688012" cy="641350"/>
          </a:xfrm>
          <a:prstGeom prst="rect">
            <a:avLst/>
          </a:prstGeom>
          <a:noFill/>
          <a:ln w="9525">
            <a:noFill/>
            <a:miter lim="800000"/>
            <a:headEnd/>
            <a:tailEnd/>
          </a:ln>
          <a:effectLst/>
        </p:spPr>
        <p:txBody>
          <a:bodyPr>
            <a:spAutoFit/>
          </a:bodyPr>
          <a:lstStyle/>
          <a:p>
            <a:r>
              <a:rPr lang="nl-NL"/>
              <a:t>Energievergelijking:</a:t>
            </a:r>
          </a:p>
          <a:p>
            <a:endParaRPr lang="en-US"/>
          </a:p>
        </p:txBody>
      </p:sp>
      <p:sp>
        <p:nvSpPr>
          <p:cNvPr id="99343" name="Rectangle 15"/>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99346" name="Rectangle 18"/>
          <p:cNvSpPr>
            <a:spLocks noChangeArrowheads="1"/>
          </p:cNvSpPr>
          <p:nvPr/>
        </p:nvSpPr>
        <p:spPr bwMode="auto">
          <a:xfrm>
            <a:off x="1692275" y="2205038"/>
            <a:ext cx="5976938" cy="366712"/>
          </a:xfrm>
          <a:prstGeom prst="rect">
            <a:avLst/>
          </a:prstGeom>
          <a:noFill/>
          <a:ln w="9525">
            <a:noFill/>
            <a:miter lim="800000"/>
            <a:headEnd/>
            <a:tailEnd/>
          </a:ln>
          <a:effectLst/>
        </p:spPr>
        <p:txBody>
          <a:bodyPr anchor="ctr">
            <a:spAutoFit/>
          </a:bodyPr>
          <a:lstStyle/>
          <a:p>
            <a:r>
              <a:rPr lang="nl-NL"/>
              <a:t>energie in de trilling &lt;&lt; 1% t.o.v. energie in de stroming</a:t>
            </a:r>
            <a:r>
              <a:rPr lang="en-US"/>
              <a:t> </a:t>
            </a:r>
          </a:p>
        </p:txBody>
      </p:sp>
      <p:sp>
        <p:nvSpPr>
          <p:cNvPr id="99347" name="Rectangle 19"/>
          <p:cNvSpPr>
            <a:spLocks noChangeArrowheads="1"/>
          </p:cNvSpPr>
          <p:nvPr/>
        </p:nvSpPr>
        <p:spPr bwMode="auto">
          <a:xfrm>
            <a:off x="1692275" y="2708275"/>
            <a:ext cx="3435350" cy="366713"/>
          </a:xfrm>
          <a:prstGeom prst="rect">
            <a:avLst/>
          </a:prstGeom>
          <a:noFill/>
          <a:ln w="9525">
            <a:noFill/>
            <a:miter lim="800000"/>
            <a:headEnd/>
            <a:tailEnd/>
          </a:ln>
          <a:effectLst/>
        </p:spPr>
        <p:txBody>
          <a:bodyPr wrap="none" anchor="ctr">
            <a:spAutoFit/>
          </a:bodyPr>
          <a:lstStyle/>
          <a:p>
            <a:r>
              <a:rPr lang="nl-NL" altLang="zh-CN"/>
              <a:t>slechts heel kleine verstoringen</a:t>
            </a:r>
            <a:r>
              <a:rPr lang="en-US" altLang="zh-CN"/>
              <a:t> </a:t>
            </a:r>
          </a:p>
        </p:txBody>
      </p:sp>
      <p:sp>
        <p:nvSpPr>
          <p:cNvPr id="99348" name="Rectangle 20"/>
          <p:cNvSpPr>
            <a:spLocks noChangeArrowheads="1"/>
          </p:cNvSpPr>
          <p:nvPr/>
        </p:nvSpPr>
        <p:spPr bwMode="auto">
          <a:xfrm>
            <a:off x="1331913" y="3716338"/>
            <a:ext cx="4535487" cy="366712"/>
          </a:xfrm>
          <a:prstGeom prst="rect">
            <a:avLst/>
          </a:prstGeom>
          <a:noFill/>
          <a:ln w="9525">
            <a:noFill/>
            <a:miter lim="800000"/>
            <a:headEnd/>
            <a:tailEnd/>
          </a:ln>
          <a:effectLst/>
        </p:spPr>
        <p:txBody>
          <a:bodyPr anchor="ctr">
            <a:spAutoFit/>
          </a:bodyPr>
          <a:lstStyle/>
          <a:p>
            <a:r>
              <a:rPr lang="nl-NL" altLang="zh-CN"/>
              <a:t>Duwen en trekken aan een olietanker</a:t>
            </a:r>
            <a:r>
              <a:rPr lang="en-US" altLang="zh-CN"/>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6" grpId="0"/>
      <p:bldP spid="99347" grpId="0"/>
      <p:bldP spid="9934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stand van de gasklep niet in ons onderzoek meegenomen wordt</a:t>
            </a:r>
            <a:endParaRPr lang="en-US" b="1">
              <a:solidFill>
                <a:schemeClr val="tx1"/>
              </a:solidFill>
              <a:latin typeface="Arial" pitchFamily="34" charset="0"/>
            </a:endParaRPr>
          </a:p>
        </p:txBody>
      </p:sp>
      <p:sp>
        <p:nvSpPr>
          <p:cNvPr id="94214"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4215"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4216"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4217"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94218"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94219"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94221" name="Rectangle 13"/>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4223" name="Rectangle 15"/>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94229" name="Rectangle 21"/>
          <p:cNvSpPr>
            <a:spLocks noChangeArrowheads="1"/>
          </p:cNvSpPr>
          <p:nvPr/>
        </p:nvSpPr>
        <p:spPr bwMode="auto">
          <a:xfrm>
            <a:off x="1258888" y="2205038"/>
            <a:ext cx="5688012" cy="1465262"/>
          </a:xfrm>
          <a:prstGeom prst="rect">
            <a:avLst/>
          </a:prstGeom>
          <a:noFill/>
          <a:ln w="9525">
            <a:noFill/>
            <a:miter lim="800000"/>
            <a:headEnd/>
            <a:tailEnd/>
          </a:ln>
          <a:effectLst/>
        </p:spPr>
        <p:txBody>
          <a:bodyPr>
            <a:spAutoFit/>
          </a:bodyPr>
          <a:lstStyle/>
          <a:p>
            <a:r>
              <a:rPr lang="nl-NL"/>
              <a:t>De beperking van de luchtinlaat speelt enkel een rol wanneer de gasklep volledig open staat.</a:t>
            </a:r>
            <a:r>
              <a:rPr lang="en-US"/>
              <a:t> </a:t>
            </a:r>
          </a:p>
          <a:p>
            <a:endParaRPr lang="en-US"/>
          </a:p>
          <a:p>
            <a:r>
              <a:rPr lang="nl-NL" altLang="zh-CN"/>
              <a:t>gasklep niet volledig open:</a:t>
            </a:r>
            <a:br>
              <a:rPr lang="nl-NL" altLang="zh-CN"/>
            </a:br>
            <a:r>
              <a:rPr lang="nl-NL" altLang="zh-CN"/>
              <a:t>- meer lucht door meer gas te geven</a:t>
            </a:r>
            <a:endParaRPr lang="en-US"/>
          </a:p>
        </p:txBody>
      </p:sp>
      <p:pic>
        <p:nvPicPr>
          <p:cNvPr id="94230" name="Picture 22" descr="http://www.wouterwitzel.com/images/producticonen/constr1.jpg"/>
          <p:cNvPicPr>
            <a:picLocks noChangeAspect="1" noChangeArrowheads="1"/>
          </p:cNvPicPr>
          <p:nvPr/>
        </p:nvPicPr>
        <p:blipFill>
          <a:blip r:embed="rId2" r:link="rId3">
            <a:lum bright="12000"/>
            <a:grayscl/>
          </a:blip>
          <a:srcRect l="9756" r="12195"/>
          <a:stretch>
            <a:fillRect/>
          </a:stretch>
        </p:blipFill>
        <p:spPr bwMode="auto">
          <a:xfrm>
            <a:off x="6877050" y="1916113"/>
            <a:ext cx="1201738" cy="1539875"/>
          </a:xfrm>
          <a:prstGeom prst="rect">
            <a:avLst/>
          </a:prstGeom>
          <a:noFill/>
          <a:ln w="9525">
            <a:noFill/>
            <a:miter lim="800000"/>
            <a:headEnd/>
            <a:tailEnd/>
          </a:ln>
        </p:spPr>
      </p:pic>
      <p:pic>
        <p:nvPicPr>
          <p:cNvPr id="94231" name="Picture 23" descr="DSC06339"/>
          <p:cNvPicPr>
            <a:picLocks noChangeAspect="1" noChangeArrowheads="1"/>
          </p:cNvPicPr>
          <p:nvPr/>
        </p:nvPicPr>
        <p:blipFill>
          <a:blip r:embed="rId4" cstate="print"/>
          <a:srcRect l="14174" t="15887" r="4594" b="23189"/>
          <a:stretch>
            <a:fillRect/>
          </a:stretch>
        </p:blipFill>
        <p:spPr bwMode="auto">
          <a:xfrm>
            <a:off x="6227763" y="4365625"/>
            <a:ext cx="1727200" cy="17272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altLang="zh-CN" b="1">
                <a:solidFill>
                  <a:schemeClr val="tx1"/>
                </a:solidFill>
                <a:latin typeface="Arial" pitchFamily="34" charset="0"/>
              </a:rPr>
              <a:t>Waarom we de lengte variëren</a:t>
            </a:r>
            <a:r>
              <a:rPr lang="en-US" altLang="zh-CN">
                <a:solidFill>
                  <a:schemeClr val="tx1"/>
                </a:solidFill>
                <a:latin typeface="Arial" pitchFamily="34" charset="0"/>
              </a:rPr>
              <a:t> </a:t>
            </a:r>
            <a:endParaRPr lang="en-US">
              <a:solidFill>
                <a:schemeClr val="tx1"/>
              </a:solidFill>
              <a:latin typeface="Arial" pitchFamily="34" charset="0"/>
            </a:endParaRPr>
          </a:p>
        </p:txBody>
      </p:sp>
      <p:sp>
        <p:nvSpPr>
          <p:cNvPr id="100358"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0359"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0360"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0361"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100362"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100363"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100364"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0365" name="Rectangle 13"/>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100366" name="Rectangle 14"/>
          <p:cNvSpPr>
            <a:spLocks noChangeArrowheads="1"/>
          </p:cNvSpPr>
          <p:nvPr/>
        </p:nvSpPr>
        <p:spPr bwMode="auto">
          <a:xfrm>
            <a:off x="1331913" y="1628775"/>
            <a:ext cx="5688012" cy="3937000"/>
          </a:xfrm>
          <a:prstGeom prst="rect">
            <a:avLst/>
          </a:prstGeom>
          <a:noFill/>
          <a:ln w="9525">
            <a:noFill/>
            <a:miter lim="800000"/>
            <a:headEnd/>
            <a:tailEnd/>
          </a:ln>
          <a:effectLst/>
        </p:spPr>
        <p:txBody>
          <a:bodyPr>
            <a:spAutoFit/>
          </a:bodyPr>
          <a:lstStyle/>
          <a:p>
            <a:r>
              <a:rPr lang="nl-NL"/>
              <a:t>De vorm: drie parameters:</a:t>
            </a:r>
            <a:br>
              <a:rPr lang="nl-NL"/>
            </a:br>
            <a:endParaRPr lang="nl-NL"/>
          </a:p>
          <a:p>
            <a:pPr>
              <a:buFontTx/>
              <a:buChar char="•"/>
            </a:pPr>
            <a:r>
              <a:rPr lang="nl-NL"/>
              <a:t> De lengte</a:t>
            </a:r>
          </a:p>
          <a:p>
            <a:pPr>
              <a:buFontTx/>
              <a:buChar char="•"/>
            </a:pPr>
            <a:r>
              <a:rPr lang="nl-NL"/>
              <a:t> De area-ratio (doorsnedenverhouding)</a:t>
            </a:r>
          </a:p>
          <a:p>
            <a:pPr>
              <a:buFontTx/>
              <a:buChar char="•"/>
            </a:pPr>
            <a:r>
              <a:rPr lang="nl-NL"/>
              <a:t> De hoek van de diffusor</a:t>
            </a:r>
          </a:p>
          <a:p>
            <a:pPr>
              <a:buFontTx/>
              <a:buChar char="•"/>
            </a:pPr>
            <a:endParaRPr lang="nl-NL"/>
          </a:p>
          <a:p>
            <a:pPr>
              <a:buFontTx/>
              <a:buChar char="•"/>
            </a:pPr>
            <a:endParaRPr lang="nl-NL"/>
          </a:p>
          <a:p>
            <a:pPr>
              <a:buFontTx/>
              <a:buChar char="•"/>
            </a:pPr>
            <a:endParaRPr lang="nl-NL"/>
          </a:p>
          <a:p>
            <a:pPr>
              <a:buFontTx/>
              <a:buChar char="•"/>
            </a:pPr>
            <a:endParaRPr lang="nl-NL"/>
          </a:p>
          <a:p>
            <a:pPr>
              <a:buFontTx/>
              <a:buChar char="•"/>
            </a:pPr>
            <a:endParaRPr lang="nl-NL"/>
          </a:p>
          <a:p>
            <a:pPr>
              <a:buFontTx/>
              <a:buChar char="•"/>
            </a:pPr>
            <a:endParaRPr lang="nl-NL"/>
          </a:p>
          <a:p>
            <a:pPr>
              <a:buFontTx/>
              <a:buChar char="•"/>
            </a:pPr>
            <a:endParaRPr lang="nl-NL"/>
          </a:p>
          <a:p>
            <a:pPr>
              <a:buFontTx/>
              <a:buChar char="•"/>
            </a:pPr>
            <a:r>
              <a:rPr lang="nl-NL" altLang="zh-CN"/>
              <a:t> area-ratio constant</a:t>
            </a:r>
            <a:br>
              <a:rPr lang="nl-NL" altLang="zh-CN"/>
            </a:br>
            <a:r>
              <a:rPr lang="nl-NL" altLang="zh-CN"/>
              <a:t>   - vergelijking met huidige</a:t>
            </a:r>
            <a:endParaRPr lang="en-US"/>
          </a:p>
        </p:txBody>
      </p:sp>
      <p:sp>
        <p:nvSpPr>
          <p:cNvPr id="100367" name="Rectangle 15"/>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grpSp>
        <p:nvGrpSpPr>
          <p:cNvPr id="2" name="Group 19"/>
          <p:cNvGrpSpPr>
            <a:grpSpLocks noChangeAspect="1"/>
          </p:cNvGrpSpPr>
          <p:nvPr/>
        </p:nvGrpSpPr>
        <p:grpSpPr bwMode="auto">
          <a:xfrm>
            <a:off x="1619250" y="3068638"/>
            <a:ext cx="4597400" cy="1838325"/>
            <a:chOff x="3067" y="5966"/>
            <a:chExt cx="7240" cy="2896"/>
          </a:xfrm>
        </p:grpSpPr>
        <p:sp>
          <p:nvSpPr>
            <p:cNvPr id="100372" name="AutoShape 20"/>
            <p:cNvSpPr>
              <a:spLocks noChangeAspect="1" noChangeArrowheads="1"/>
            </p:cNvSpPr>
            <p:nvPr/>
          </p:nvSpPr>
          <p:spPr bwMode="auto">
            <a:xfrm>
              <a:off x="3067" y="5966"/>
              <a:ext cx="7240" cy="2896"/>
            </a:xfrm>
            <a:prstGeom prst="rect">
              <a:avLst/>
            </a:prstGeom>
            <a:noFill/>
            <a:ln w="9525">
              <a:noFill/>
              <a:miter lim="800000"/>
              <a:headEnd/>
              <a:tailEnd/>
            </a:ln>
          </p:spPr>
          <p:txBody>
            <a:bodyPr/>
            <a:lstStyle/>
            <a:p>
              <a:endParaRPr lang="nl-NL"/>
            </a:p>
          </p:txBody>
        </p:sp>
        <p:sp>
          <p:nvSpPr>
            <p:cNvPr id="100373" name="Oval 21"/>
            <p:cNvSpPr>
              <a:spLocks noChangeArrowheads="1"/>
            </p:cNvSpPr>
            <p:nvPr/>
          </p:nvSpPr>
          <p:spPr bwMode="auto">
            <a:xfrm>
              <a:off x="3429" y="6871"/>
              <a:ext cx="361" cy="1086"/>
            </a:xfrm>
            <a:prstGeom prst="ellipse">
              <a:avLst/>
            </a:prstGeom>
            <a:solidFill>
              <a:srgbClr val="FF0000"/>
            </a:solidFill>
            <a:ln w="19050">
              <a:solidFill>
                <a:srgbClr val="000000"/>
              </a:solidFill>
              <a:round/>
              <a:headEnd/>
              <a:tailEnd/>
            </a:ln>
          </p:spPr>
          <p:txBody>
            <a:bodyPr/>
            <a:lstStyle/>
            <a:p>
              <a:endParaRPr lang="nl-NL"/>
            </a:p>
          </p:txBody>
        </p:sp>
        <p:sp>
          <p:nvSpPr>
            <p:cNvPr id="100374" name="Line 22"/>
            <p:cNvSpPr>
              <a:spLocks noChangeShapeType="1"/>
            </p:cNvSpPr>
            <p:nvPr/>
          </p:nvSpPr>
          <p:spPr bwMode="auto">
            <a:xfrm flipV="1">
              <a:off x="3610" y="6328"/>
              <a:ext cx="4163" cy="543"/>
            </a:xfrm>
            <a:prstGeom prst="line">
              <a:avLst/>
            </a:prstGeom>
            <a:noFill/>
            <a:ln w="19050">
              <a:solidFill>
                <a:srgbClr val="000000"/>
              </a:solidFill>
              <a:round/>
              <a:headEnd/>
              <a:tailEnd/>
            </a:ln>
          </p:spPr>
          <p:txBody>
            <a:bodyPr/>
            <a:lstStyle/>
            <a:p>
              <a:endParaRPr lang="nl-NL"/>
            </a:p>
          </p:txBody>
        </p:sp>
        <p:sp>
          <p:nvSpPr>
            <p:cNvPr id="100375" name="Line 23"/>
            <p:cNvSpPr>
              <a:spLocks noChangeShapeType="1"/>
            </p:cNvSpPr>
            <p:nvPr/>
          </p:nvSpPr>
          <p:spPr bwMode="auto">
            <a:xfrm>
              <a:off x="3610" y="7957"/>
              <a:ext cx="4163" cy="543"/>
            </a:xfrm>
            <a:prstGeom prst="line">
              <a:avLst/>
            </a:prstGeom>
            <a:noFill/>
            <a:ln w="19050">
              <a:solidFill>
                <a:srgbClr val="000000"/>
              </a:solidFill>
              <a:round/>
              <a:headEnd/>
              <a:tailEnd/>
            </a:ln>
          </p:spPr>
          <p:txBody>
            <a:bodyPr/>
            <a:lstStyle/>
            <a:p>
              <a:endParaRPr lang="nl-NL"/>
            </a:p>
          </p:txBody>
        </p:sp>
        <p:sp>
          <p:nvSpPr>
            <p:cNvPr id="100376" name="Oval 24"/>
            <p:cNvSpPr>
              <a:spLocks noChangeArrowheads="1"/>
            </p:cNvSpPr>
            <p:nvPr/>
          </p:nvSpPr>
          <p:spPr bwMode="auto">
            <a:xfrm>
              <a:off x="9040" y="6328"/>
              <a:ext cx="633" cy="2173"/>
            </a:xfrm>
            <a:prstGeom prst="ellipse">
              <a:avLst/>
            </a:prstGeom>
            <a:solidFill>
              <a:srgbClr val="FF0000"/>
            </a:solidFill>
            <a:ln w="19050">
              <a:solidFill>
                <a:srgbClr val="000000"/>
              </a:solidFill>
              <a:round/>
              <a:headEnd/>
              <a:tailEnd/>
            </a:ln>
          </p:spPr>
          <p:txBody>
            <a:bodyPr/>
            <a:lstStyle/>
            <a:p>
              <a:endParaRPr lang="nl-NL"/>
            </a:p>
          </p:txBody>
        </p:sp>
        <p:sp>
          <p:nvSpPr>
            <p:cNvPr id="100377" name="Line 25"/>
            <p:cNvSpPr>
              <a:spLocks noChangeShapeType="1"/>
            </p:cNvSpPr>
            <p:nvPr/>
          </p:nvSpPr>
          <p:spPr bwMode="auto">
            <a:xfrm>
              <a:off x="3610" y="7957"/>
              <a:ext cx="5792" cy="543"/>
            </a:xfrm>
            <a:prstGeom prst="line">
              <a:avLst/>
            </a:prstGeom>
            <a:noFill/>
            <a:ln w="19050">
              <a:solidFill>
                <a:srgbClr val="000000"/>
              </a:solidFill>
              <a:round/>
              <a:headEnd/>
              <a:tailEnd/>
            </a:ln>
          </p:spPr>
          <p:txBody>
            <a:bodyPr/>
            <a:lstStyle/>
            <a:p>
              <a:endParaRPr lang="nl-NL"/>
            </a:p>
          </p:txBody>
        </p:sp>
        <p:sp>
          <p:nvSpPr>
            <p:cNvPr id="100378" name="Line 26"/>
            <p:cNvSpPr>
              <a:spLocks noChangeShapeType="1"/>
            </p:cNvSpPr>
            <p:nvPr/>
          </p:nvSpPr>
          <p:spPr bwMode="auto">
            <a:xfrm>
              <a:off x="3610" y="7957"/>
              <a:ext cx="2715" cy="543"/>
            </a:xfrm>
            <a:prstGeom prst="line">
              <a:avLst/>
            </a:prstGeom>
            <a:noFill/>
            <a:ln w="19050">
              <a:solidFill>
                <a:srgbClr val="000000"/>
              </a:solidFill>
              <a:round/>
              <a:headEnd/>
              <a:tailEnd/>
            </a:ln>
          </p:spPr>
          <p:txBody>
            <a:bodyPr/>
            <a:lstStyle/>
            <a:p>
              <a:endParaRPr lang="nl-NL"/>
            </a:p>
          </p:txBody>
        </p:sp>
        <p:sp>
          <p:nvSpPr>
            <p:cNvPr id="100379" name="Line 27"/>
            <p:cNvSpPr>
              <a:spLocks noChangeShapeType="1"/>
            </p:cNvSpPr>
            <p:nvPr/>
          </p:nvSpPr>
          <p:spPr bwMode="auto">
            <a:xfrm flipV="1">
              <a:off x="3610" y="6328"/>
              <a:ext cx="5792" cy="543"/>
            </a:xfrm>
            <a:prstGeom prst="line">
              <a:avLst/>
            </a:prstGeom>
            <a:noFill/>
            <a:ln w="19050">
              <a:solidFill>
                <a:srgbClr val="000000"/>
              </a:solidFill>
              <a:round/>
              <a:headEnd/>
              <a:tailEnd/>
            </a:ln>
          </p:spPr>
          <p:txBody>
            <a:bodyPr/>
            <a:lstStyle/>
            <a:p>
              <a:endParaRPr lang="nl-NL"/>
            </a:p>
          </p:txBody>
        </p:sp>
        <p:sp>
          <p:nvSpPr>
            <p:cNvPr id="100380" name="Line 28"/>
            <p:cNvSpPr>
              <a:spLocks noChangeShapeType="1"/>
            </p:cNvSpPr>
            <p:nvPr/>
          </p:nvSpPr>
          <p:spPr bwMode="auto">
            <a:xfrm flipV="1">
              <a:off x="3610" y="6328"/>
              <a:ext cx="2715" cy="543"/>
            </a:xfrm>
            <a:prstGeom prst="line">
              <a:avLst/>
            </a:prstGeom>
            <a:noFill/>
            <a:ln w="19050">
              <a:solidFill>
                <a:srgbClr val="000000"/>
              </a:solidFill>
              <a:round/>
              <a:headEnd/>
              <a:tailEnd/>
            </a:ln>
          </p:spPr>
          <p:txBody>
            <a:bodyPr/>
            <a:lstStyle/>
            <a:p>
              <a:endParaRPr lang="nl-NL"/>
            </a:p>
          </p:txBody>
        </p:sp>
        <p:sp>
          <p:nvSpPr>
            <p:cNvPr id="100381" name="Oval 29"/>
            <p:cNvSpPr>
              <a:spLocks noChangeArrowheads="1"/>
            </p:cNvSpPr>
            <p:nvPr/>
          </p:nvSpPr>
          <p:spPr bwMode="auto">
            <a:xfrm>
              <a:off x="5963" y="6327"/>
              <a:ext cx="633" cy="2173"/>
            </a:xfrm>
            <a:prstGeom prst="ellipse">
              <a:avLst/>
            </a:prstGeom>
            <a:solidFill>
              <a:srgbClr val="FF0000"/>
            </a:solidFill>
            <a:ln w="19050">
              <a:solidFill>
                <a:srgbClr val="000000"/>
              </a:solidFill>
              <a:round/>
              <a:headEnd/>
              <a:tailEnd/>
            </a:ln>
          </p:spPr>
          <p:txBody>
            <a:bodyPr/>
            <a:lstStyle/>
            <a:p>
              <a:endParaRPr lang="nl-NL"/>
            </a:p>
          </p:txBody>
        </p:sp>
        <p:sp>
          <p:nvSpPr>
            <p:cNvPr id="100382" name="Oval 30"/>
            <p:cNvSpPr>
              <a:spLocks noChangeArrowheads="1"/>
            </p:cNvSpPr>
            <p:nvPr/>
          </p:nvSpPr>
          <p:spPr bwMode="auto">
            <a:xfrm>
              <a:off x="7502" y="6327"/>
              <a:ext cx="633" cy="2173"/>
            </a:xfrm>
            <a:prstGeom prst="ellipse">
              <a:avLst/>
            </a:prstGeom>
            <a:solidFill>
              <a:srgbClr val="FF0000"/>
            </a:solidFill>
            <a:ln w="19050">
              <a:solidFill>
                <a:srgbClr val="000000"/>
              </a:solidFill>
              <a:round/>
              <a:headEnd/>
              <a:tailEnd/>
            </a:ln>
          </p:spPr>
          <p:txBody>
            <a:bodyPr/>
            <a:lstStyle/>
            <a:p>
              <a:endParaRPr lang="nl-NL"/>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7743825"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we mogen aannemen dat de stroming in de restrictor een uniform verdeeld snelheidsprofiel heeft</a:t>
            </a:r>
            <a:endParaRPr lang="en-US" b="1">
              <a:solidFill>
                <a:schemeClr val="tx1"/>
              </a:solidFill>
              <a:latin typeface="Arial" pitchFamily="34" charset="0"/>
            </a:endParaRPr>
          </a:p>
        </p:txBody>
      </p:sp>
      <p:sp>
        <p:nvSpPr>
          <p:cNvPr id="101382"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1383"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1384"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1385"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101386"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101387"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101388"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1389" name="Rectangle 13"/>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101390" name="Rectangle 14"/>
          <p:cNvSpPr>
            <a:spLocks noChangeArrowheads="1"/>
          </p:cNvSpPr>
          <p:nvPr/>
        </p:nvSpPr>
        <p:spPr bwMode="auto">
          <a:xfrm>
            <a:off x="1692275" y="1989138"/>
            <a:ext cx="5688013" cy="2838450"/>
          </a:xfrm>
          <a:prstGeom prst="rect">
            <a:avLst/>
          </a:prstGeom>
          <a:noFill/>
          <a:ln w="9525">
            <a:noFill/>
            <a:miter lim="800000"/>
            <a:headEnd/>
            <a:tailEnd/>
          </a:ln>
          <a:effectLst/>
        </p:spPr>
        <p:txBody>
          <a:bodyPr>
            <a:spAutoFit/>
          </a:bodyPr>
          <a:lstStyle/>
          <a:p>
            <a:r>
              <a:rPr lang="nl-NL" altLang="zh-CN"/>
              <a:t>Comte-Bellot en Corrsin:</a:t>
            </a:r>
          </a:p>
          <a:p>
            <a:endParaRPr lang="nl-NL" altLang="zh-CN"/>
          </a:p>
          <a:p>
            <a:r>
              <a:rPr lang="nl-NL" altLang="zh-CN"/>
              <a:t>aangetoond dat bij een symmetrische contractie een uniform verdeeld snelheidsprofiel ontstaat. </a:t>
            </a:r>
          </a:p>
          <a:p>
            <a:endParaRPr lang="nl-NL" altLang="zh-CN"/>
          </a:p>
          <a:p>
            <a:endParaRPr lang="nl-NL" altLang="zh-CN"/>
          </a:p>
          <a:p>
            <a:r>
              <a:rPr lang="en-US" i="1"/>
              <a:t>The use of a contraction to improve the isotropy of grid-generated turbulence, by Geneviève Comte-Bellot and Stanley Corrsin, Journal of Fluid Mechanics (1966), vol. 25, part 4, pp. 657-682 </a:t>
            </a:r>
          </a:p>
        </p:txBody>
      </p:sp>
      <p:sp>
        <p:nvSpPr>
          <p:cNvPr id="101391" name="Rectangle 15"/>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943600"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wij een rechte conische diffusor toepassen</a:t>
            </a:r>
            <a:endParaRPr lang="en-US" b="1">
              <a:solidFill>
                <a:schemeClr val="tx1"/>
              </a:solidFill>
              <a:latin typeface="Arial" pitchFamily="34" charset="0"/>
            </a:endParaRPr>
          </a:p>
        </p:txBody>
      </p:sp>
      <p:sp>
        <p:nvSpPr>
          <p:cNvPr id="102406"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2407"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2408"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2409"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102410"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102411"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102412"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102413" name="Rectangle 13"/>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102414" name="Rectangle 14"/>
          <p:cNvSpPr>
            <a:spLocks noChangeArrowheads="1"/>
          </p:cNvSpPr>
          <p:nvPr/>
        </p:nvSpPr>
        <p:spPr bwMode="auto">
          <a:xfrm>
            <a:off x="1692275" y="1989138"/>
            <a:ext cx="5688013" cy="4211637"/>
          </a:xfrm>
          <a:prstGeom prst="rect">
            <a:avLst/>
          </a:prstGeom>
          <a:noFill/>
          <a:ln w="9525">
            <a:noFill/>
            <a:miter lim="800000"/>
            <a:headEnd/>
            <a:tailEnd/>
          </a:ln>
          <a:effectLst/>
        </p:spPr>
        <p:txBody>
          <a:bodyPr>
            <a:spAutoFit/>
          </a:bodyPr>
          <a:lstStyle/>
          <a:p>
            <a:pPr>
              <a:buFontTx/>
              <a:buChar char="•"/>
            </a:pPr>
            <a:r>
              <a:rPr lang="nl-NL" altLang="zh-CN"/>
              <a:t> niet-cilindrische doorsnede</a:t>
            </a:r>
            <a:r>
              <a:rPr lang="en-US" altLang="zh-CN"/>
              <a:t>?</a:t>
            </a:r>
          </a:p>
          <a:p>
            <a:r>
              <a:rPr lang="en-US" altLang="zh-CN"/>
              <a:t>  	</a:t>
            </a:r>
          </a:p>
          <a:p>
            <a:r>
              <a:rPr lang="en-US" altLang="zh-CN"/>
              <a:t>	controle restrictor wedstrijdleiding</a:t>
            </a:r>
          </a:p>
          <a:p>
            <a:endParaRPr lang="en-US" altLang="zh-CN"/>
          </a:p>
          <a:p>
            <a:pPr>
              <a:buFontTx/>
              <a:buChar char="•"/>
            </a:pPr>
            <a:r>
              <a:rPr lang="en-US"/>
              <a:t> </a:t>
            </a:r>
            <a:r>
              <a:rPr lang="nl-NL" altLang="zh-CN"/>
              <a:t>gekromde (curved wall) diffusor?</a:t>
            </a:r>
            <a:endParaRPr lang="en-US" altLang="zh-CN"/>
          </a:p>
          <a:p>
            <a:r>
              <a:rPr lang="nl-NL" altLang="zh-CN"/>
              <a:t> </a:t>
            </a:r>
          </a:p>
          <a:p>
            <a:pPr>
              <a:buFontTx/>
              <a:buChar char="•"/>
            </a:pPr>
            <a:endParaRPr lang="nl-NL" altLang="zh-CN"/>
          </a:p>
          <a:p>
            <a:pPr>
              <a:buFontTx/>
              <a:buChar char="•"/>
            </a:pPr>
            <a:endParaRPr lang="nl-NL" altLang="zh-CN"/>
          </a:p>
          <a:p>
            <a:pPr>
              <a:buFontTx/>
              <a:buChar char="•"/>
            </a:pPr>
            <a:endParaRPr lang="nl-NL" altLang="zh-CN"/>
          </a:p>
          <a:p>
            <a:pPr>
              <a:buFontTx/>
              <a:buChar char="•"/>
            </a:pPr>
            <a:endParaRPr lang="nl-NL" altLang="zh-CN"/>
          </a:p>
          <a:p>
            <a:pPr>
              <a:buFontTx/>
              <a:buChar char="•"/>
            </a:pPr>
            <a:r>
              <a:rPr lang="nl-NL" altLang="zh-CN"/>
              <a:t> andere methoden als schoepen en geleiders?</a:t>
            </a:r>
          </a:p>
          <a:p>
            <a:r>
              <a:rPr lang="nl-NL" altLang="zh-CN"/>
              <a:t>	</a:t>
            </a:r>
          </a:p>
          <a:p>
            <a:r>
              <a:rPr lang="nl-NL" altLang="zh-CN"/>
              <a:t>	toegepast om (erg) slechte diffusoren te 	verbeteren.</a:t>
            </a:r>
            <a:r>
              <a:rPr lang="en-US" altLang="zh-CN"/>
              <a:t> </a:t>
            </a:r>
            <a:endParaRPr lang="en-US"/>
          </a:p>
          <a:p>
            <a:pPr lvl="2"/>
            <a:endParaRPr lang="en-US"/>
          </a:p>
        </p:txBody>
      </p:sp>
      <p:sp>
        <p:nvSpPr>
          <p:cNvPr id="102415" name="Rectangle 15"/>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pic>
        <p:nvPicPr>
          <p:cNvPr id="102416" name="Picture 6" descr="diffusors.JPG"/>
          <p:cNvPicPr>
            <a:picLocks noChangeAspect="1"/>
          </p:cNvPicPr>
          <p:nvPr/>
        </p:nvPicPr>
        <p:blipFill>
          <a:blip r:embed="rId2"/>
          <a:srcRect/>
          <a:stretch>
            <a:fillRect/>
          </a:stretch>
        </p:blipFill>
        <p:spPr bwMode="auto">
          <a:xfrm>
            <a:off x="2987675" y="3500438"/>
            <a:ext cx="4071938" cy="1025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1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1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215238" cy="5000660"/>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endParaRPr lang="nl-NL" dirty="0" smtClean="0"/>
          </a:p>
          <a:p>
            <a:endParaRPr lang="nl-NL" dirty="0"/>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Luchtinlaat</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Probleemstelling</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Hypothese     Onderzoeksmethode     Resultaten     Conclusies</a:t>
            </a:r>
          </a:p>
        </p:txBody>
      </p:sp>
      <p:sp>
        <p:nvSpPr>
          <p:cNvPr id="514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7" name="Picture 6" descr="inlaattraject schematisch.jpg"/>
          <p:cNvPicPr>
            <a:picLocks noChangeAspect="1"/>
          </p:cNvPicPr>
          <p:nvPr/>
        </p:nvPicPr>
        <p:blipFill>
          <a:blip r:embed="rId2"/>
          <a:srcRect/>
          <a:stretch>
            <a:fillRect/>
          </a:stretch>
        </p:blipFill>
        <p:spPr bwMode="auto">
          <a:xfrm>
            <a:off x="2987675" y="1484313"/>
            <a:ext cx="2936875" cy="4608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a:spLocks noChangeArrowheads="1"/>
          </p:cNvSpPr>
          <p:nvPr/>
        </p:nvSpPr>
        <p:spPr bwMode="auto">
          <a:xfrm>
            <a:off x="5572132" y="4429132"/>
            <a:ext cx="1428750" cy="457200"/>
          </a:xfrm>
          <a:prstGeom prst="rect">
            <a:avLst/>
          </a:prstGeom>
          <a:noFill/>
          <a:ln w="9525">
            <a:noFill/>
            <a:miter lim="800000"/>
            <a:headEnd/>
            <a:tailEnd/>
          </a:ln>
        </p:spPr>
        <p:txBody>
          <a:bodyPr>
            <a:spAutoFit/>
          </a:bodyPr>
          <a:lstStyle/>
          <a:p>
            <a:pPr eaLnBrk="0" hangingPunct="0"/>
            <a:r>
              <a:rPr lang="en-US" sz="2400" dirty="0" err="1">
                <a:latin typeface="Tahoma" pitchFamily="34" charset="0"/>
              </a:rPr>
              <a:t>Venturi</a:t>
            </a:r>
            <a:endParaRPr lang="en-US" sz="2400" dirty="0">
              <a:latin typeface="Tahoma" pitchFamily="34" charset="0"/>
            </a:endParaRPr>
          </a:p>
        </p:txBody>
      </p:sp>
      <p:sp>
        <p:nvSpPr>
          <p:cNvPr id="9" name="TextBox 9"/>
          <p:cNvSpPr txBox="1">
            <a:spLocks noChangeArrowheads="1"/>
          </p:cNvSpPr>
          <p:nvPr/>
        </p:nvSpPr>
        <p:spPr bwMode="auto">
          <a:xfrm>
            <a:off x="1433513" y="1665288"/>
            <a:ext cx="1571625" cy="457200"/>
          </a:xfrm>
          <a:prstGeom prst="rect">
            <a:avLst/>
          </a:prstGeom>
          <a:noFill/>
          <a:ln w="9525">
            <a:noFill/>
            <a:miter lim="800000"/>
            <a:headEnd/>
            <a:tailEnd/>
          </a:ln>
        </p:spPr>
        <p:txBody>
          <a:bodyPr>
            <a:spAutoFit/>
          </a:bodyPr>
          <a:lstStyle/>
          <a:p>
            <a:pPr algn="r" eaLnBrk="0" hangingPunct="0"/>
            <a:r>
              <a:rPr lang="en-US" sz="2400" dirty="0" err="1">
                <a:latin typeface="Tahoma" pitchFamily="34" charset="0"/>
              </a:rPr>
              <a:t>Luchtfilter</a:t>
            </a:r>
            <a:endParaRPr lang="en-US" sz="2400" dirty="0">
              <a:latin typeface="Tahoma" pitchFamily="34" charset="0"/>
            </a:endParaRPr>
          </a:p>
        </p:txBody>
      </p:sp>
      <p:sp>
        <p:nvSpPr>
          <p:cNvPr id="10" name="TextBox 10"/>
          <p:cNvSpPr txBox="1">
            <a:spLocks noChangeArrowheads="1"/>
          </p:cNvSpPr>
          <p:nvPr/>
        </p:nvSpPr>
        <p:spPr bwMode="auto">
          <a:xfrm>
            <a:off x="1719263" y="2522538"/>
            <a:ext cx="1357312" cy="457200"/>
          </a:xfrm>
          <a:prstGeom prst="rect">
            <a:avLst/>
          </a:prstGeom>
          <a:noFill/>
          <a:ln w="9525">
            <a:noFill/>
            <a:miter lim="800000"/>
            <a:headEnd/>
            <a:tailEnd/>
          </a:ln>
        </p:spPr>
        <p:txBody>
          <a:bodyPr>
            <a:spAutoFit/>
          </a:bodyPr>
          <a:lstStyle/>
          <a:p>
            <a:pPr algn="r" eaLnBrk="0" hangingPunct="0"/>
            <a:r>
              <a:rPr lang="en-US" sz="2400" dirty="0" err="1">
                <a:latin typeface="Tahoma" pitchFamily="34" charset="0"/>
              </a:rPr>
              <a:t>Gasklep</a:t>
            </a:r>
            <a:endParaRPr lang="en-US" sz="2400" dirty="0">
              <a:latin typeface="Tahoma" pitchFamily="34" charset="0"/>
            </a:endParaRPr>
          </a:p>
        </p:txBody>
      </p:sp>
      <p:sp>
        <p:nvSpPr>
          <p:cNvPr id="11" name="TextBox 11"/>
          <p:cNvSpPr txBox="1">
            <a:spLocks noChangeArrowheads="1"/>
          </p:cNvSpPr>
          <p:nvPr/>
        </p:nvSpPr>
        <p:spPr bwMode="auto">
          <a:xfrm>
            <a:off x="1289050" y="3451225"/>
            <a:ext cx="1716088" cy="457200"/>
          </a:xfrm>
          <a:prstGeom prst="rect">
            <a:avLst/>
          </a:prstGeom>
          <a:noFill/>
          <a:ln w="9525">
            <a:noFill/>
            <a:miter lim="800000"/>
            <a:headEnd/>
            <a:tailEnd/>
          </a:ln>
        </p:spPr>
        <p:txBody>
          <a:bodyPr>
            <a:spAutoFit/>
          </a:bodyPr>
          <a:lstStyle/>
          <a:p>
            <a:pPr algn="r" eaLnBrk="0" hangingPunct="0"/>
            <a:r>
              <a:rPr lang="en-US" sz="2400" dirty="0" err="1">
                <a:latin typeface="Tahoma" pitchFamily="34" charset="0"/>
              </a:rPr>
              <a:t>Contractie</a:t>
            </a:r>
            <a:endParaRPr lang="en-US" sz="2400" dirty="0">
              <a:latin typeface="Tahoma" pitchFamily="34" charset="0"/>
            </a:endParaRPr>
          </a:p>
        </p:txBody>
      </p:sp>
      <p:sp>
        <p:nvSpPr>
          <p:cNvPr id="12" name="TextBox 12"/>
          <p:cNvSpPr txBox="1">
            <a:spLocks noChangeArrowheads="1"/>
          </p:cNvSpPr>
          <p:nvPr/>
        </p:nvSpPr>
        <p:spPr bwMode="auto">
          <a:xfrm>
            <a:off x="209550" y="4308475"/>
            <a:ext cx="2795588" cy="457200"/>
          </a:xfrm>
          <a:prstGeom prst="rect">
            <a:avLst/>
          </a:prstGeom>
          <a:noFill/>
          <a:ln w="9525">
            <a:noFill/>
            <a:miter lim="800000"/>
            <a:headEnd/>
            <a:tailEnd/>
          </a:ln>
        </p:spPr>
        <p:txBody>
          <a:bodyPr>
            <a:spAutoFit/>
          </a:bodyPr>
          <a:lstStyle/>
          <a:p>
            <a:pPr algn="r" eaLnBrk="0" hangingPunct="0"/>
            <a:r>
              <a:rPr lang="en-US" sz="2400" b="1">
                <a:latin typeface="Tahoma" pitchFamily="34" charset="0"/>
              </a:rPr>
              <a:t>Restrictor</a:t>
            </a:r>
          </a:p>
        </p:txBody>
      </p:sp>
      <p:sp>
        <p:nvSpPr>
          <p:cNvPr id="13" name="TextBox 13"/>
          <p:cNvSpPr txBox="1">
            <a:spLocks noChangeArrowheads="1"/>
          </p:cNvSpPr>
          <p:nvPr/>
        </p:nvSpPr>
        <p:spPr bwMode="auto">
          <a:xfrm>
            <a:off x="1504950" y="5056188"/>
            <a:ext cx="1500188" cy="457200"/>
          </a:xfrm>
          <a:prstGeom prst="rect">
            <a:avLst/>
          </a:prstGeom>
          <a:noFill/>
          <a:ln w="9525">
            <a:noFill/>
            <a:miter lim="800000"/>
            <a:headEnd/>
            <a:tailEnd/>
          </a:ln>
        </p:spPr>
        <p:txBody>
          <a:bodyPr>
            <a:spAutoFit/>
          </a:bodyPr>
          <a:lstStyle/>
          <a:p>
            <a:pPr algn="r" eaLnBrk="0" hangingPunct="0"/>
            <a:r>
              <a:rPr lang="en-US" sz="2400" b="1">
                <a:latin typeface="Tahoma" pitchFamily="34" charset="0"/>
              </a:rPr>
              <a:t>Diffusor</a:t>
            </a:r>
          </a:p>
        </p:txBody>
      </p:sp>
      <p:sp>
        <p:nvSpPr>
          <p:cNvPr id="14" name="TextBox 14"/>
          <p:cNvSpPr txBox="1">
            <a:spLocks noChangeArrowheads="1"/>
          </p:cNvSpPr>
          <p:nvPr/>
        </p:nvSpPr>
        <p:spPr bwMode="auto">
          <a:xfrm>
            <a:off x="1790700" y="5699125"/>
            <a:ext cx="1214438" cy="457200"/>
          </a:xfrm>
          <a:prstGeom prst="rect">
            <a:avLst/>
          </a:prstGeom>
          <a:noFill/>
          <a:ln w="9525">
            <a:noFill/>
            <a:miter lim="800000"/>
            <a:headEnd/>
            <a:tailEnd/>
          </a:ln>
        </p:spPr>
        <p:txBody>
          <a:bodyPr>
            <a:spAutoFit/>
          </a:bodyPr>
          <a:lstStyle/>
          <a:p>
            <a:pPr algn="r" eaLnBrk="0" hangingPunct="0"/>
            <a:r>
              <a:rPr lang="en-US" sz="2400">
                <a:latin typeface="Tahoma" pitchFamily="34" charset="0"/>
              </a:rPr>
              <a:t>Plenum</a:t>
            </a:r>
          </a:p>
        </p:txBody>
      </p:sp>
      <p:pic>
        <p:nvPicPr>
          <p:cNvPr id="15" name="Picture 10" descr="Powertrain Assembly v02"/>
          <p:cNvPicPr>
            <a:picLocks noChangeAspect="1" noChangeArrowheads="1"/>
          </p:cNvPicPr>
          <p:nvPr/>
        </p:nvPicPr>
        <p:blipFill>
          <a:blip r:embed="rId3"/>
          <a:srcRect/>
          <a:stretch>
            <a:fillRect/>
          </a:stretch>
        </p:blipFill>
        <p:spPr bwMode="auto">
          <a:xfrm>
            <a:off x="6184900" y="1557338"/>
            <a:ext cx="2219325"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stroming in de diffusor niet met CFD gesimuleerd is.</a:t>
            </a:r>
            <a:endParaRPr lang="en-US" b="1">
              <a:solidFill>
                <a:schemeClr val="tx1"/>
              </a:solidFill>
              <a:latin typeface="Arial" pitchFamily="34" charset="0"/>
            </a:endParaRPr>
          </a:p>
        </p:txBody>
      </p:sp>
      <p:sp>
        <p:nvSpPr>
          <p:cNvPr id="95238"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5239"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5240"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5241"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95242"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95243"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95244"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5245" name="Rectangle 13"/>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95246" name="Rectangle 14"/>
          <p:cNvSpPr>
            <a:spLocks noChangeArrowheads="1"/>
          </p:cNvSpPr>
          <p:nvPr/>
        </p:nvSpPr>
        <p:spPr bwMode="auto">
          <a:xfrm>
            <a:off x="1258888" y="1557338"/>
            <a:ext cx="3097212" cy="3387725"/>
          </a:xfrm>
          <a:prstGeom prst="rect">
            <a:avLst/>
          </a:prstGeom>
          <a:noFill/>
          <a:ln w="9525">
            <a:noFill/>
            <a:miter lim="800000"/>
            <a:headEnd/>
            <a:tailEnd/>
          </a:ln>
          <a:effectLst/>
        </p:spPr>
        <p:txBody>
          <a:bodyPr>
            <a:spAutoFit/>
          </a:bodyPr>
          <a:lstStyle/>
          <a:p>
            <a:r>
              <a:rPr lang="nl-NL" altLang="zh-CN"/>
              <a:t>CFD: Computational Fluid Dynamics</a:t>
            </a:r>
            <a:r>
              <a:rPr lang="en-US" altLang="zh-CN"/>
              <a:t> </a:t>
            </a:r>
          </a:p>
          <a:p>
            <a:endParaRPr lang="en-US" altLang="zh-CN"/>
          </a:p>
          <a:p>
            <a:r>
              <a:rPr lang="en-US" altLang="zh-CN"/>
              <a:t>Model maken is simpel</a:t>
            </a:r>
          </a:p>
          <a:p>
            <a:endParaRPr lang="en-US" altLang="zh-CN"/>
          </a:p>
          <a:p>
            <a:r>
              <a:rPr lang="nl-NL" altLang="zh-CN"/>
              <a:t>Gevaar: uitkomsten voor waar nemen</a:t>
            </a:r>
            <a:r>
              <a:rPr lang="en-US" altLang="zh-CN"/>
              <a:t> </a:t>
            </a:r>
          </a:p>
          <a:p>
            <a:endParaRPr lang="en-US" altLang="zh-CN"/>
          </a:p>
          <a:p>
            <a:r>
              <a:rPr lang="nl-NL" altLang="zh-CN"/>
              <a:t>De computer berekend de stroming op basis van de parameters en formules die de gebruiker ingevoerd heeft</a:t>
            </a:r>
            <a:r>
              <a:rPr lang="en-US" altLang="zh-CN"/>
              <a:t> </a:t>
            </a:r>
            <a:endParaRPr lang="en-US"/>
          </a:p>
        </p:txBody>
      </p:sp>
      <p:pic>
        <p:nvPicPr>
          <p:cNvPr id="95249" name="Picture 17" descr="http://www.cfturbo.com/images_vol/3dasym.gif"/>
          <p:cNvPicPr>
            <a:picLocks noChangeAspect="1" noChangeArrowheads="1"/>
          </p:cNvPicPr>
          <p:nvPr/>
        </p:nvPicPr>
        <p:blipFill>
          <a:blip r:embed="rId2" r:link="rId3"/>
          <a:srcRect/>
          <a:stretch>
            <a:fillRect/>
          </a:stretch>
        </p:blipFill>
        <p:spPr bwMode="auto">
          <a:xfrm>
            <a:off x="4716463" y="1484313"/>
            <a:ext cx="3070225" cy="2465387"/>
          </a:xfrm>
          <a:prstGeom prst="rect">
            <a:avLst/>
          </a:prstGeom>
          <a:noFill/>
          <a:ln w="9525">
            <a:noFill/>
            <a:miter lim="800000"/>
            <a:headEnd/>
            <a:tailEnd/>
          </a:ln>
        </p:spPr>
      </p:pic>
      <p:sp>
        <p:nvSpPr>
          <p:cNvPr id="95250" name="Rectangle 18"/>
          <p:cNvSpPr>
            <a:spLocks noChangeArrowheads="1"/>
          </p:cNvSpPr>
          <p:nvPr/>
        </p:nvSpPr>
        <p:spPr bwMode="auto">
          <a:xfrm>
            <a:off x="1220788" y="5187950"/>
            <a:ext cx="6611937" cy="915988"/>
          </a:xfrm>
          <a:prstGeom prst="rect">
            <a:avLst/>
          </a:prstGeom>
          <a:noFill/>
          <a:ln w="9525">
            <a:noFill/>
            <a:miter lim="800000"/>
            <a:headEnd/>
            <a:tailEnd/>
          </a:ln>
          <a:effectLst/>
        </p:spPr>
        <p:txBody>
          <a:bodyPr anchor="ctr">
            <a:spAutoFit/>
          </a:bodyPr>
          <a:lstStyle/>
          <a:p>
            <a:r>
              <a:rPr lang="nl-NL"/>
              <a:t>geen simulatie met CFD</a:t>
            </a:r>
          </a:p>
          <a:p>
            <a:r>
              <a:rPr lang="nl-NL"/>
              <a:t>- kennis voor de simulatie te gering </a:t>
            </a:r>
          </a:p>
          <a:p>
            <a:r>
              <a:rPr lang="nl-NL"/>
              <a:t>- resultaat daardoor geen reële weergave van de werkelijkheid.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4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4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theorie de stroming niet eenduidig kan beschrijven</a:t>
            </a:r>
            <a:endParaRPr lang="en-US" b="1">
              <a:solidFill>
                <a:schemeClr val="tx1"/>
              </a:solidFill>
              <a:latin typeface="Arial" pitchFamily="34" charset="0"/>
            </a:endParaRPr>
          </a:p>
        </p:txBody>
      </p:sp>
      <p:sp>
        <p:nvSpPr>
          <p:cNvPr id="96262"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6263"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6264"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6265"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96266"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96267"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96268"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6269" name="Rectangle 13"/>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96272" name="Rectangle 16"/>
          <p:cNvSpPr>
            <a:spLocks noChangeArrowheads="1"/>
          </p:cNvSpPr>
          <p:nvPr/>
        </p:nvSpPr>
        <p:spPr bwMode="auto">
          <a:xfrm>
            <a:off x="1187450" y="1838325"/>
            <a:ext cx="6611938" cy="1465263"/>
          </a:xfrm>
          <a:prstGeom prst="rect">
            <a:avLst/>
          </a:prstGeom>
          <a:noFill/>
          <a:ln w="9525">
            <a:noFill/>
            <a:miter lim="800000"/>
            <a:headEnd/>
            <a:tailEnd/>
          </a:ln>
          <a:effectLst/>
        </p:spPr>
        <p:txBody>
          <a:bodyPr anchor="ctr">
            <a:spAutoFit/>
          </a:bodyPr>
          <a:lstStyle/>
          <a:p>
            <a:r>
              <a:rPr lang="nl-NL" altLang="zh-CN"/>
              <a:t>Stroming in een pijp: complexe stroming</a:t>
            </a:r>
            <a:br>
              <a:rPr lang="nl-NL" altLang="zh-CN"/>
            </a:br>
            <a:endParaRPr lang="nl-NL" altLang="zh-CN"/>
          </a:p>
          <a:p>
            <a:pPr lvl="1"/>
            <a:r>
              <a:rPr lang="nl-NL" altLang="zh-CN"/>
              <a:t>wat er precies gebeurd is moeilijk te beschrijven</a:t>
            </a:r>
            <a:br>
              <a:rPr lang="nl-NL" altLang="zh-CN"/>
            </a:br>
            <a:endParaRPr lang="nl-NL" altLang="zh-CN"/>
          </a:p>
          <a:p>
            <a:pPr lvl="1"/>
            <a:r>
              <a:rPr lang="nl-NL" altLang="zh-CN"/>
              <a:t>algemene (gemiddelde) waarden van deze stromingen</a:t>
            </a:r>
            <a:endParaRPr lang="nl-NL"/>
          </a:p>
        </p:txBody>
      </p:sp>
      <p:sp>
        <p:nvSpPr>
          <p:cNvPr id="96274" name="Rectangle 18"/>
          <p:cNvSpPr>
            <a:spLocks noChangeArrowheads="1"/>
          </p:cNvSpPr>
          <p:nvPr/>
        </p:nvSpPr>
        <p:spPr bwMode="auto">
          <a:xfrm>
            <a:off x="1116013" y="3573463"/>
            <a:ext cx="6611937" cy="915987"/>
          </a:xfrm>
          <a:prstGeom prst="rect">
            <a:avLst/>
          </a:prstGeom>
          <a:noFill/>
          <a:ln w="9525">
            <a:noFill/>
            <a:miter lim="800000"/>
            <a:headEnd/>
            <a:tailEnd/>
          </a:ln>
          <a:effectLst/>
        </p:spPr>
        <p:txBody>
          <a:bodyPr anchor="ctr">
            <a:spAutoFit/>
          </a:bodyPr>
          <a:lstStyle/>
          <a:p>
            <a:r>
              <a:rPr lang="nl-NL" altLang="zh-CN"/>
              <a:t>In een diffusor gaan deze theorieën niet meer op</a:t>
            </a:r>
            <a:r>
              <a:rPr lang="en-US" altLang="zh-CN"/>
              <a:t>:</a:t>
            </a:r>
            <a:r>
              <a:rPr lang="nl-NL" altLang="zh-CN"/>
              <a:t/>
            </a:r>
            <a:br>
              <a:rPr lang="nl-NL" altLang="zh-CN"/>
            </a:br>
            <a:endParaRPr lang="nl-NL" altLang="zh-CN"/>
          </a:p>
          <a:p>
            <a:pPr lvl="1"/>
            <a:r>
              <a:rPr lang="nl-NL" altLang="zh-CN"/>
              <a:t>loslatingen aan de wanden en wervelingen</a:t>
            </a:r>
            <a:r>
              <a:rPr lang="en-US" altLang="zh-CN"/>
              <a:t> </a:t>
            </a:r>
            <a:endParaRPr lang="nl-NL" altLang="zh-CN"/>
          </a:p>
        </p:txBody>
      </p:sp>
      <p:sp>
        <p:nvSpPr>
          <p:cNvPr id="96276" name="Rectangle 20"/>
          <p:cNvSpPr>
            <a:spLocks noChangeArrowheads="1"/>
          </p:cNvSpPr>
          <p:nvPr/>
        </p:nvSpPr>
        <p:spPr bwMode="auto">
          <a:xfrm>
            <a:off x="1187450" y="5149850"/>
            <a:ext cx="6611938" cy="366713"/>
          </a:xfrm>
          <a:prstGeom prst="rect">
            <a:avLst/>
          </a:prstGeom>
          <a:noFill/>
          <a:ln w="9525">
            <a:noFill/>
            <a:miter lim="800000"/>
            <a:headEnd/>
            <a:tailEnd/>
          </a:ln>
          <a:effectLst/>
        </p:spPr>
        <p:txBody>
          <a:bodyPr anchor="ctr">
            <a:spAutoFit/>
          </a:bodyPr>
          <a:lstStyle/>
          <a:p>
            <a:r>
              <a:rPr lang="nl-NL" altLang="zh-CN"/>
              <a:t>Advies:       Eerst expirimenteren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27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7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51856" y="1235198"/>
            <a:ext cx="7457863"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Waarom de theorie de stroming niet eenduidig kan beschrijven</a:t>
            </a:r>
            <a:endParaRPr lang="en-US" b="1">
              <a:solidFill>
                <a:schemeClr val="tx1"/>
              </a:solidFill>
              <a:latin typeface="Arial" pitchFamily="34" charset="0"/>
            </a:endParaRPr>
          </a:p>
        </p:txBody>
      </p:sp>
      <p:sp>
        <p:nvSpPr>
          <p:cNvPr id="97286" name="Rectangle 6"/>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7287" name="Rectangle 7"/>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7288"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7289"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spAutoFit/>
          </a:bodyPr>
          <a:lstStyle/>
          <a:p>
            <a:endParaRPr lang="nl-NL"/>
          </a:p>
        </p:txBody>
      </p:sp>
      <p:sp>
        <p:nvSpPr>
          <p:cNvPr id="97290" name="Rectangle 10"/>
          <p:cNvSpPr>
            <a:spLocks noChangeArrowheads="1"/>
          </p:cNvSpPr>
          <p:nvPr/>
        </p:nvSpPr>
        <p:spPr bwMode="auto">
          <a:xfrm>
            <a:off x="0" y="3124200"/>
            <a:ext cx="9144000" cy="0"/>
          </a:xfrm>
          <a:prstGeom prst="rect">
            <a:avLst/>
          </a:prstGeom>
          <a:noFill/>
          <a:ln w="9525">
            <a:noFill/>
            <a:miter lim="800000"/>
            <a:headEnd/>
            <a:tailEnd/>
          </a:ln>
          <a:effectLst/>
        </p:spPr>
        <p:txBody>
          <a:bodyPr wrap="none" anchor="ctr">
            <a:spAutoFit/>
          </a:bodyPr>
          <a:lstStyle/>
          <a:p>
            <a:endParaRPr lang="nl-NL"/>
          </a:p>
        </p:txBody>
      </p:sp>
      <p:sp>
        <p:nvSpPr>
          <p:cNvPr id="97291"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nl-NL"/>
          </a:p>
        </p:txBody>
      </p:sp>
      <p:sp>
        <p:nvSpPr>
          <p:cNvPr id="97292" name="Rectangle 12"/>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nl-NL"/>
          </a:p>
        </p:txBody>
      </p:sp>
      <p:sp>
        <p:nvSpPr>
          <p:cNvPr id="97293" name="Rectangle 13"/>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nl-NL"/>
          </a:p>
        </p:txBody>
      </p:sp>
      <p:sp>
        <p:nvSpPr>
          <p:cNvPr id="97294" name="Rectangle 14"/>
          <p:cNvSpPr>
            <a:spLocks noChangeArrowheads="1"/>
          </p:cNvSpPr>
          <p:nvPr/>
        </p:nvSpPr>
        <p:spPr bwMode="auto">
          <a:xfrm>
            <a:off x="1187450" y="1700213"/>
            <a:ext cx="6611938" cy="366712"/>
          </a:xfrm>
          <a:prstGeom prst="rect">
            <a:avLst/>
          </a:prstGeom>
          <a:noFill/>
          <a:ln w="9525">
            <a:noFill/>
            <a:miter lim="800000"/>
            <a:headEnd/>
            <a:tailEnd/>
          </a:ln>
          <a:effectLst/>
        </p:spPr>
        <p:txBody>
          <a:bodyPr anchor="ctr">
            <a:spAutoFit/>
          </a:bodyPr>
          <a:lstStyle/>
          <a:p>
            <a:r>
              <a:rPr lang="nl-NL" altLang="zh-CN"/>
              <a:t>Onderbouwende citaten</a:t>
            </a:r>
          </a:p>
        </p:txBody>
      </p:sp>
      <p:sp>
        <p:nvSpPr>
          <p:cNvPr id="97297" name="Text Box 17"/>
          <p:cNvSpPr txBox="1">
            <a:spLocks noChangeArrowheads="1"/>
          </p:cNvSpPr>
          <p:nvPr/>
        </p:nvSpPr>
        <p:spPr bwMode="auto">
          <a:xfrm>
            <a:off x="1042988" y="1628775"/>
            <a:ext cx="4537075" cy="1446213"/>
          </a:xfrm>
          <a:prstGeom prst="rect">
            <a:avLst/>
          </a:prstGeom>
          <a:solidFill>
            <a:schemeClr val="bg1"/>
          </a:solidFill>
          <a:ln w="9525">
            <a:solidFill>
              <a:schemeClr val="tx1"/>
            </a:solidFill>
            <a:miter lim="800000"/>
            <a:headEnd/>
            <a:tailEnd/>
          </a:ln>
          <a:effectLst/>
        </p:spPr>
        <p:txBody>
          <a:bodyPr>
            <a:spAutoFit/>
          </a:bodyPr>
          <a:lstStyle/>
          <a:p>
            <a:pPr eaLnBrk="0" hangingPunct="0">
              <a:spcBef>
                <a:spcPct val="50000"/>
              </a:spcBef>
            </a:pPr>
            <a:r>
              <a:rPr lang="en-US" sz="1600" i="1">
                <a:latin typeface="Tahoma" pitchFamily="34" charset="0"/>
              </a:rPr>
              <a:t>“As soon as the section varies, we must rely principally on experiment to determine the flow properties. As mentioned many times before, experiment is a vital part of fluid mechanics.”</a:t>
            </a:r>
          </a:p>
          <a:p>
            <a:pPr eaLnBrk="0" hangingPunct="0">
              <a:spcBef>
                <a:spcPct val="50000"/>
              </a:spcBef>
            </a:pPr>
            <a:r>
              <a:rPr lang="en-US" altLang="zh-CN" sz="1600">
                <a:latin typeface="Tahoma" pitchFamily="34" charset="0"/>
              </a:rPr>
              <a:t>Fluid Mechanics, </a:t>
            </a:r>
            <a:r>
              <a:rPr lang="en-US" sz="1600">
                <a:latin typeface="Tahoma" pitchFamily="34" charset="0"/>
              </a:rPr>
              <a:t>Frank M. White</a:t>
            </a:r>
          </a:p>
        </p:txBody>
      </p:sp>
      <p:sp>
        <p:nvSpPr>
          <p:cNvPr id="97298" name="Text Box 18"/>
          <p:cNvSpPr txBox="1">
            <a:spLocks noChangeArrowheads="1"/>
          </p:cNvSpPr>
          <p:nvPr/>
        </p:nvSpPr>
        <p:spPr bwMode="auto">
          <a:xfrm>
            <a:off x="3562350" y="2347913"/>
            <a:ext cx="4537075" cy="1446212"/>
          </a:xfrm>
          <a:prstGeom prst="rect">
            <a:avLst/>
          </a:prstGeom>
          <a:solidFill>
            <a:schemeClr val="bg1"/>
          </a:solidFill>
          <a:ln w="9525">
            <a:solidFill>
              <a:schemeClr val="tx1"/>
            </a:solidFill>
            <a:miter lim="800000"/>
            <a:headEnd/>
            <a:tailEnd/>
          </a:ln>
          <a:effectLst/>
        </p:spPr>
        <p:txBody>
          <a:bodyPr>
            <a:spAutoFit/>
          </a:bodyPr>
          <a:lstStyle/>
          <a:p>
            <a:pPr eaLnBrk="0" hangingPunct="0">
              <a:spcBef>
                <a:spcPct val="50000"/>
              </a:spcBef>
            </a:pPr>
            <a:r>
              <a:rPr lang="en-US" sz="1600" i="1">
                <a:latin typeface="Tahoma" pitchFamily="34" charset="0"/>
              </a:rPr>
              <a:t>“ The experimental design of a diffuser is an excellent example of a successful attempt to minimize the undesirable effects of adverse pressure gradient and flow separation.”</a:t>
            </a:r>
            <a:r>
              <a:rPr lang="en-US" sz="1600">
                <a:latin typeface="Tahoma" pitchFamily="34" charset="0"/>
              </a:rPr>
              <a:t> </a:t>
            </a:r>
          </a:p>
          <a:p>
            <a:pPr eaLnBrk="0" hangingPunct="0">
              <a:spcBef>
                <a:spcPct val="50000"/>
              </a:spcBef>
            </a:pPr>
            <a:r>
              <a:rPr lang="en-US" altLang="zh-CN" sz="1600">
                <a:latin typeface="Tahoma" pitchFamily="34" charset="0"/>
              </a:rPr>
              <a:t>Fluid Mechanics, </a:t>
            </a:r>
            <a:r>
              <a:rPr lang="en-US" sz="1600">
                <a:latin typeface="Tahoma" pitchFamily="34" charset="0"/>
              </a:rPr>
              <a:t>Frank M. White</a:t>
            </a:r>
          </a:p>
        </p:txBody>
      </p:sp>
      <p:sp>
        <p:nvSpPr>
          <p:cNvPr id="97302" name="Text Box 22"/>
          <p:cNvSpPr txBox="1">
            <a:spLocks noChangeArrowheads="1"/>
          </p:cNvSpPr>
          <p:nvPr/>
        </p:nvSpPr>
        <p:spPr bwMode="auto">
          <a:xfrm>
            <a:off x="1187450" y="2708275"/>
            <a:ext cx="4537075" cy="2301875"/>
          </a:xfrm>
          <a:prstGeom prst="rect">
            <a:avLst/>
          </a:prstGeom>
          <a:solidFill>
            <a:schemeClr val="bg1"/>
          </a:solidFill>
          <a:ln w="9525">
            <a:solidFill>
              <a:schemeClr val="tx1"/>
            </a:solidFill>
            <a:miter lim="800000"/>
            <a:headEnd/>
            <a:tailEnd/>
          </a:ln>
          <a:effectLst/>
        </p:spPr>
        <p:txBody>
          <a:bodyPr>
            <a:spAutoFit/>
          </a:bodyPr>
          <a:lstStyle/>
          <a:p>
            <a:r>
              <a:rPr lang="en-GB" sz="1600" i="1"/>
              <a:t>“While notable progress has been made for analytically predicting diffuser performance, computational predictions are hindered by the large amounts of computer time required on even the fastest machines and by inaccuracies in stall and post-stall phenomena which are present in many diffusers of practical importance.”</a:t>
            </a:r>
            <a:endParaRPr lang="en-US" sz="1600"/>
          </a:p>
          <a:p>
            <a:r>
              <a:rPr lang="en-US" sz="1600"/>
              <a:t>Applied fluid dynamics handbook, R.D. Blevins</a:t>
            </a:r>
          </a:p>
        </p:txBody>
      </p:sp>
      <p:sp>
        <p:nvSpPr>
          <p:cNvPr id="97299" name="Text Box 19"/>
          <p:cNvSpPr txBox="1">
            <a:spLocks noChangeArrowheads="1"/>
          </p:cNvSpPr>
          <p:nvPr/>
        </p:nvSpPr>
        <p:spPr bwMode="auto">
          <a:xfrm>
            <a:off x="2987675" y="3141663"/>
            <a:ext cx="4537075" cy="1935162"/>
          </a:xfrm>
          <a:prstGeom prst="rect">
            <a:avLst/>
          </a:prstGeom>
          <a:solidFill>
            <a:schemeClr val="bg1"/>
          </a:solidFill>
          <a:ln w="9525">
            <a:solidFill>
              <a:schemeClr val="tx1"/>
            </a:solidFill>
            <a:miter lim="800000"/>
            <a:headEnd/>
            <a:tailEnd/>
          </a:ln>
          <a:effectLst/>
        </p:spPr>
        <p:txBody>
          <a:bodyPr>
            <a:spAutoFit/>
          </a:bodyPr>
          <a:lstStyle/>
          <a:p>
            <a:pPr eaLnBrk="0" hangingPunct="0">
              <a:spcBef>
                <a:spcPct val="50000"/>
              </a:spcBef>
            </a:pPr>
            <a:r>
              <a:rPr lang="en-US" sz="1600" i="1">
                <a:latin typeface="Tahoma" pitchFamily="34" charset="0"/>
              </a:rPr>
              <a:t>“Many thousands of studies have been made into diffuser performance. … A high proportion of the most often quoted papers on diffusers contain erroneous experimental results. … This diminishes confidence in most new studies into diffuser performance.</a:t>
            </a:r>
            <a:r>
              <a:rPr lang="en-US" sz="1600">
                <a:latin typeface="Tahoma" pitchFamily="34" charset="0"/>
              </a:rPr>
              <a:t>”</a:t>
            </a:r>
          </a:p>
          <a:p>
            <a:pPr eaLnBrk="0" hangingPunct="0">
              <a:spcBef>
                <a:spcPct val="50000"/>
              </a:spcBef>
            </a:pPr>
            <a:r>
              <a:rPr lang="en-US" altLang="zh-CN" sz="1600">
                <a:latin typeface="Tahoma" pitchFamily="34" charset="0"/>
              </a:rPr>
              <a:t>Internal Flow systems, D. S. Miller</a:t>
            </a:r>
            <a:endParaRPr lang="en-US" sz="1600">
              <a:latin typeface="Tahoma" pitchFamily="34" charset="0"/>
            </a:endParaRPr>
          </a:p>
        </p:txBody>
      </p:sp>
      <p:sp>
        <p:nvSpPr>
          <p:cNvPr id="97300" name="Text Box 20"/>
          <p:cNvSpPr txBox="1">
            <a:spLocks noChangeArrowheads="1"/>
          </p:cNvSpPr>
          <p:nvPr/>
        </p:nvSpPr>
        <p:spPr bwMode="auto">
          <a:xfrm>
            <a:off x="1835150" y="3933825"/>
            <a:ext cx="4537075" cy="1201738"/>
          </a:xfrm>
          <a:prstGeom prst="rect">
            <a:avLst/>
          </a:prstGeom>
          <a:solidFill>
            <a:schemeClr val="bg1"/>
          </a:solidFill>
          <a:ln w="9525">
            <a:solidFill>
              <a:schemeClr val="tx1"/>
            </a:solidFill>
            <a:miter lim="800000"/>
            <a:headEnd/>
            <a:tailEnd/>
          </a:ln>
          <a:effectLst/>
        </p:spPr>
        <p:txBody>
          <a:bodyPr>
            <a:spAutoFit/>
          </a:bodyPr>
          <a:lstStyle/>
          <a:p>
            <a:pPr eaLnBrk="0" hangingPunct="0">
              <a:spcBef>
                <a:spcPct val="50000"/>
              </a:spcBef>
            </a:pPr>
            <a:r>
              <a:rPr lang="en-US" sz="1600" i="1">
                <a:latin typeface="Tahoma" pitchFamily="34" charset="0"/>
              </a:rPr>
              <a:t>“The simple descriptions used in this chapter of nearly uniform and developed inlet flows are the best that can currently be achieved.” </a:t>
            </a:r>
            <a:endParaRPr lang="en-US" sz="1600">
              <a:latin typeface="Tahoma" pitchFamily="34" charset="0"/>
            </a:endParaRPr>
          </a:p>
          <a:p>
            <a:pPr eaLnBrk="0" hangingPunct="0">
              <a:spcBef>
                <a:spcPct val="50000"/>
              </a:spcBef>
            </a:pPr>
            <a:r>
              <a:rPr lang="en-US" altLang="zh-CN" sz="1600">
                <a:latin typeface="Tahoma" pitchFamily="34" charset="0"/>
              </a:rPr>
              <a:t>Internal Flow systems, D. S. Miller</a:t>
            </a:r>
            <a:endParaRPr lang="en-US" sz="1600">
              <a:latin typeface="Tahoma" pitchFamily="34" charset="0"/>
            </a:endParaRPr>
          </a:p>
        </p:txBody>
      </p:sp>
      <p:sp>
        <p:nvSpPr>
          <p:cNvPr id="97301" name="Text Box 21"/>
          <p:cNvSpPr txBox="1">
            <a:spLocks noChangeArrowheads="1"/>
          </p:cNvSpPr>
          <p:nvPr/>
        </p:nvSpPr>
        <p:spPr bwMode="auto">
          <a:xfrm>
            <a:off x="3348038" y="4581525"/>
            <a:ext cx="4537075" cy="1690688"/>
          </a:xfrm>
          <a:prstGeom prst="rect">
            <a:avLst/>
          </a:prstGeom>
          <a:solidFill>
            <a:schemeClr val="bg1"/>
          </a:solidFill>
          <a:ln w="9525">
            <a:solidFill>
              <a:schemeClr val="tx1"/>
            </a:solidFill>
            <a:miter lim="800000"/>
            <a:headEnd/>
            <a:tailEnd/>
          </a:ln>
          <a:effectLst/>
        </p:spPr>
        <p:txBody>
          <a:bodyPr>
            <a:spAutoFit/>
          </a:bodyPr>
          <a:lstStyle/>
          <a:p>
            <a:pPr eaLnBrk="0" hangingPunct="0">
              <a:spcBef>
                <a:spcPct val="50000"/>
              </a:spcBef>
            </a:pPr>
            <a:r>
              <a:rPr lang="en-US" sz="1600" i="1">
                <a:latin typeface="Tahoma" pitchFamily="34" charset="0"/>
              </a:rPr>
              <a:t>“Numerous papers on diffusers which purport to measure “true” diffuser performance through detailed surveys of total energy at inlet and outlet, are misleading and their loss coefficients are often unusable.”</a:t>
            </a:r>
            <a:endParaRPr lang="en-US" sz="1600">
              <a:latin typeface="Tahoma" pitchFamily="34" charset="0"/>
            </a:endParaRPr>
          </a:p>
          <a:p>
            <a:pPr eaLnBrk="0" hangingPunct="0">
              <a:spcBef>
                <a:spcPct val="50000"/>
              </a:spcBef>
            </a:pPr>
            <a:r>
              <a:rPr lang="en-US" altLang="zh-CN" sz="1600">
                <a:latin typeface="Tahoma" pitchFamily="34" charset="0"/>
              </a:rPr>
              <a:t>Internal Flow systems, D. S. Miller</a:t>
            </a:r>
            <a:endParaRPr lang="en-US" sz="160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7297"/>
                                        </p:tgtEl>
                                        <p:attrNameLst>
                                          <p:attrName>style.visibility</p:attrName>
                                        </p:attrNameLst>
                                      </p:cBhvr>
                                      <p:to>
                                        <p:strVal val="visible"/>
                                      </p:to>
                                    </p:set>
                                    <p:anim calcmode="lin" valueType="num">
                                      <p:cBhvr additive="base">
                                        <p:cTn id="7" dur="500" fill="hold"/>
                                        <p:tgtEl>
                                          <p:spTgt spid="97297"/>
                                        </p:tgtEl>
                                        <p:attrNameLst>
                                          <p:attrName>ppt_x</p:attrName>
                                        </p:attrNameLst>
                                      </p:cBhvr>
                                      <p:tavLst>
                                        <p:tav tm="0">
                                          <p:val>
                                            <p:strVal val="0-#ppt_w/2"/>
                                          </p:val>
                                        </p:tav>
                                        <p:tav tm="100000">
                                          <p:val>
                                            <p:strVal val="#ppt_x"/>
                                          </p:val>
                                        </p:tav>
                                      </p:tavLst>
                                    </p:anim>
                                    <p:anim calcmode="lin" valueType="num">
                                      <p:cBhvr additive="base">
                                        <p:cTn id="8" dur="500" fill="hold"/>
                                        <p:tgtEl>
                                          <p:spTgt spid="9729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97298"/>
                                        </p:tgtEl>
                                        <p:attrNameLst>
                                          <p:attrName>style.visibility</p:attrName>
                                        </p:attrNameLst>
                                      </p:cBhvr>
                                      <p:to>
                                        <p:strVal val="visible"/>
                                      </p:to>
                                    </p:set>
                                    <p:anim calcmode="lin" valueType="num">
                                      <p:cBhvr additive="base">
                                        <p:cTn id="13" dur="500" fill="hold"/>
                                        <p:tgtEl>
                                          <p:spTgt spid="97298"/>
                                        </p:tgtEl>
                                        <p:attrNameLst>
                                          <p:attrName>ppt_x</p:attrName>
                                        </p:attrNameLst>
                                      </p:cBhvr>
                                      <p:tavLst>
                                        <p:tav tm="0">
                                          <p:val>
                                            <p:strVal val="1+#ppt_w/2"/>
                                          </p:val>
                                        </p:tav>
                                        <p:tav tm="100000">
                                          <p:val>
                                            <p:strVal val="#ppt_x"/>
                                          </p:val>
                                        </p:tav>
                                      </p:tavLst>
                                    </p:anim>
                                    <p:anim calcmode="lin" valueType="num">
                                      <p:cBhvr additive="base">
                                        <p:cTn id="14" dur="500" fill="hold"/>
                                        <p:tgtEl>
                                          <p:spTgt spid="9729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7302"/>
                                        </p:tgtEl>
                                        <p:attrNameLst>
                                          <p:attrName>style.visibility</p:attrName>
                                        </p:attrNameLst>
                                      </p:cBhvr>
                                      <p:to>
                                        <p:strVal val="visible"/>
                                      </p:to>
                                    </p:set>
                                    <p:anim calcmode="lin" valueType="num">
                                      <p:cBhvr additive="base">
                                        <p:cTn id="19" dur="500" fill="hold"/>
                                        <p:tgtEl>
                                          <p:spTgt spid="97302"/>
                                        </p:tgtEl>
                                        <p:attrNameLst>
                                          <p:attrName>ppt_x</p:attrName>
                                        </p:attrNameLst>
                                      </p:cBhvr>
                                      <p:tavLst>
                                        <p:tav tm="0">
                                          <p:val>
                                            <p:strVal val="1+#ppt_w/2"/>
                                          </p:val>
                                        </p:tav>
                                        <p:tav tm="100000">
                                          <p:val>
                                            <p:strVal val="#ppt_x"/>
                                          </p:val>
                                        </p:tav>
                                      </p:tavLst>
                                    </p:anim>
                                    <p:anim calcmode="lin" valueType="num">
                                      <p:cBhvr additive="base">
                                        <p:cTn id="20" dur="500" fill="hold"/>
                                        <p:tgtEl>
                                          <p:spTgt spid="9730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7299"/>
                                        </p:tgtEl>
                                        <p:attrNameLst>
                                          <p:attrName>style.visibility</p:attrName>
                                        </p:attrNameLst>
                                      </p:cBhvr>
                                      <p:to>
                                        <p:strVal val="visible"/>
                                      </p:to>
                                    </p:set>
                                    <p:anim calcmode="lin" valueType="num">
                                      <p:cBhvr additive="base">
                                        <p:cTn id="25" dur="500" fill="hold"/>
                                        <p:tgtEl>
                                          <p:spTgt spid="97299"/>
                                        </p:tgtEl>
                                        <p:attrNameLst>
                                          <p:attrName>ppt_x</p:attrName>
                                        </p:attrNameLst>
                                      </p:cBhvr>
                                      <p:tavLst>
                                        <p:tav tm="0">
                                          <p:val>
                                            <p:strVal val="1+#ppt_w/2"/>
                                          </p:val>
                                        </p:tav>
                                        <p:tav tm="100000">
                                          <p:val>
                                            <p:strVal val="#ppt_x"/>
                                          </p:val>
                                        </p:tav>
                                      </p:tavLst>
                                    </p:anim>
                                    <p:anim calcmode="lin" valueType="num">
                                      <p:cBhvr additive="base">
                                        <p:cTn id="26" dur="500" fill="hold"/>
                                        <p:tgtEl>
                                          <p:spTgt spid="9729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7300"/>
                                        </p:tgtEl>
                                        <p:attrNameLst>
                                          <p:attrName>style.visibility</p:attrName>
                                        </p:attrNameLst>
                                      </p:cBhvr>
                                      <p:to>
                                        <p:strVal val="visible"/>
                                      </p:to>
                                    </p:set>
                                    <p:anim calcmode="lin" valueType="num">
                                      <p:cBhvr additive="base">
                                        <p:cTn id="31" dur="500" fill="hold"/>
                                        <p:tgtEl>
                                          <p:spTgt spid="97300"/>
                                        </p:tgtEl>
                                        <p:attrNameLst>
                                          <p:attrName>ppt_x</p:attrName>
                                        </p:attrNameLst>
                                      </p:cBhvr>
                                      <p:tavLst>
                                        <p:tav tm="0">
                                          <p:val>
                                            <p:strVal val="#ppt_x"/>
                                          </p:val>
                                        </p:tav>
                                        <p:tav tm="100000">
                                          <p:val>
                                            <p:strVal val="#ppt_x"/>
                                          </p:val>
                                        </p:tav>
                                      </p:tavLst>
                                    </p:anim>
                                    <p:anim calcmode="lin" valueType="num">
                                      <p:cBhvr additive="base">
                                        <p:cTn id="32" dur="500" fill="hold"/>
                                        <p:tgtEl>
                                          <p:spTgt spid="973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301"/>
                                        </p:tgtEl>
                                        <p:attrNameLst>
                                          <p:attrName>style.visibility</p:attrName>
                                        </p:attrNameLst>
                                      </p:cBhvr>
                                      <p:to>
                                        <p:strVal val="visible"/>
                                      </p:to>
                                    </p:set>
                                    <p:anim calcmode="lin" valueType="num">
                                      <p:cBhvr additive="base">
                                        <p:cTn id="37" dur="500" fill="hold"/>
                                        <p:tgtEl>
                                          <p:spTgt spid="97301"/>
                                        </p:tgtEl>
                                        <p:attrNameLst>
                                          <p:attrName>ppt_x</p:attrName>
                                        </p:attrNameLst>
                                      </p:cBhvr>
                                      <p:tavLst>
                                        <p:tav tm="0">
                                          <p:val>
                                            <p:strVal val="0-#ppt_w/2"/>
                                          </p:val>
                                        </p:tav>
                                        <p:tav tm="100000">
                                          <p:val>
                                            <p:strVal val="#ppt_x"/>
                                          </p:val>
                                        </p:tav>
                                      </p:tavLst>
                                    </p:anim>
                                    <p:anim calcmode="lin" valueType="num">
                                      <p:cBhvr additive="base">
                                        <p:cTn id="38" dur="500" fill="hold"/>
                                        <p:tgtEl>
                                          <p:spTgt spid="973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animBg="1"/>
      <p:bldP spid="97298" grpId="0" animBg="1"/>
      <p:bldP spid="97302" grpId="0" animBg="1"/>
      <p:bldP spid="97299" grpId="0" animBg="1"/>
      <p:bldP spid="97300" grpId="0" animBg="1"/>
      <p:bldP spid="9730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nl-NL" sz="2000">
              <a:solidFill>
                <a:srgbClr val="000000"/>
              </a:solidFill>
              <a:latin typeface="Arial" pitchFamily="34" charset="0"/>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Wat is het vernieuwende?</a:t>
            </a:r>
            <a:endParaRPr lang="en-US" sz="2000" b="1">
              <a:solidFill>
                <a:schemeClr val="tx1"/>
              </a:solidFill>
              <a:latin typeface="Arial" pitchFamily="34" charset="0"/>
            </a:endParaRPr>
          </a:p>
        </p:txBody>
      </p:sp>
      <p:sp>
        <p:nvSpPr>
          <p:cNvPr id="48136" name="Rectangle 3"/>
          <p:cNvSpPr>
            <a:spLocks noChangeArrowheads="1"/>
          </p:cNvSpPr>
          <p:nvPr/>
        </p:nvSpPr>
        <p:spPr bwMode="auto">
          <a:xfrm>
            <a:off x="1619250" y="1557338"/>
            <a:ext cx="6121400" cy="3616325"/>
          </a:xfrm>
          <a:prstGeom prst="rect">
            <a:avLst/>
          </a:prstGeom>
          <a:noFill/>
          <a:ln w="9525">
            <a:noFill/>
            <a:miter lim="800000"/>
            <a:headEnd/>
            <a:tailEnd/>
          </a:ln>
        </p:spPr>
        <p:txBody>
          <a:bodyPr lIns="0" rIns="0"/>
          <a:lstStyle/>
          <a:p>
            <a:pPr marL="342900" indent="-342900">
              <a:spcBef>
                <a:spcPct val="20000"/>
              </a:spcBef>
              <a:buFont typeface="Arial" pitchFamily="34" charset="0"/>
              <a:buChar char="•"/>
            </a:pPr>
            <a:endParaRPr lang="nl-NL" sz="2000"/>
          </a:p>
          <a:p>
            <a:pPr marL="342900" indent="-342900">
              <a:spcBef>
                <a:spcPct val="20000"/>
              </a:spcBef>
              <a:buFont typeface="Arial" pitchFamily="34" charset="0"/>
              <a:buChar char="•"/>
            </a:pPr>
            <a:r>
              <a:rPr lang="nl-NL" sz="2000"/>
              <a:t>Voor diffusoren enkel een algemene theorie</a:t>
            </a:r>
          </a:p>
          <a:p>
            <a:pPr marL="342900" indent="-342900">
              <a:spcBef>
                <a:spcPct val="20000"/>
              </a:spcBef>
              <a:buFont typeface="Arial" pitchFamily="34" charset="0"/>
              <a:buChar char="•"/>
            </a:pPr>
            <a:endParaRPr lang="nl-NL" sz="2000"/>
          </a:p>
          <a:p>
            <a:pPr marL="342900" indent="-342900">
              <a:spcBef>
                <a:spcPct val="20000"/>
              </a:spcBef>
              <a:buFont typeface="Arial" pitchFamily="34" charset="0"/>
              <a:buChar char="•"/>
            </a:pPr>
            <a:r>
              <a:rPr lang="nl-NL" sz="2000"/>
              <a:t>Formula student specifiek geval</a:t>
            </a:r>
          </a:p>
          <a:p>
            <a:pPr marL="742950" lvl="1" indent="-285750">
              <a:spcBef>
                <a:spcPct val="20000"/>
              </a:spcBef>
              <a:buFont typeface="Arial" pitchFamily="34" charset="0"/>
              <a:buChar char="–"/>
            </a:pPr>
            <a:r>
              <a:rPr lang="nl-NL" sz="2000"/>
              <a:t>Restrictor in de praktijk</a:t>
            </a:r>
          </a:p>
          <a:p>
            <a:pPr marL="742950" lvl="1" indent="-285750">
              <a:spcBef>
                <a:spcPct val="20000"/>
              </a:spcBef>
              <a:buFont typeface="Arial" pitchFamily="34" charset="0"/>
              <a:buChar char="–"/>
            </a:pPr>
            <a:r>
              <a:rPr lang="nl-NL" sz="2000"/>
              <a:t>Carburateur</a:t>
            </a:r>
          </a:p>
          <a:p>
            <a:pPr marL="742950" lvl="1" indent="-285750">
              <a:spcBef>
                <a:spcPct val="20000"/>
              </a:spcBef>
              <a:buFont typeface="Arial" pitchFamily="34" charset="0"/>
              <a:buChar char="–"/>
            </a:pPr>
            <a:r>
              <a:rPr lang="nl-NL" sz="2000"/>
              <a:t>Toepassing in racerij</a:t>
            </a:r>
          </a:p>
          <a:p>
            <a:pPr marL="342900" indent="-342900">
              <a:spcBef>
                <a:spcPct val="20000"/>
              </a:spcBef>
              <a:buFont typeface="Arial" pitchFamily="34" charset="0"/>
              <a:buChar char="•"/>
            </a:pPr>
            <a:endParaRPr lang="nl-NL"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Onderzoek vs. Ontwerpopdracht?</a:t>
            </a:r>
            <a:endParaRPr lang="en-US" sz="2000" b="1">
              <a:solidFill>
                <a:schemeClr val="tx1"/>
              </a:solidFill>
              <a:latin typeface="Arial" pitchFamily="34" charset="0"/>
            </a:endParaRPr>
          </a:p>
        </p:txBody>
      </p:sp>
      <p:sp>
        <p:nvSpPr>
          <p:cNvPr id="53255" name="Rectangle 3"/>
          <p:cNvSpPr>
            <a:spLocks noChangeArrowheads="1"/>
          </p:cNvSpPr>
          <p:nvPr/>
        </p:nvSpPr>
        <p:spPr bwMode="auto">
          <a:xfrm>
            <a:off x="1763713" y="1916113"/>
            <a:ext cx="7127875" cy="2881312"/>
          </a:xfrm>
          <a:prstGeom prst="rect">
            <a:avLst/>
          </a:prstGeom>
          <a:noFill/>
          <a:ln w="9525">
            <a:noFill/>
            <a:miter lim="800000"/>
            <a:headEnd/>
            <a:tailEnd/>
          </a:ln>
        </p:spPr>
        <p:txBody>
          <a:bodyPr lIns="0" rIns="0"/>
          <a:lstStyle/>
          <a:p>
            <a:pPr marL="342900" indent="-342900">
              <a:spcBef>
                <a:spcPct val="20000"/>
              </a:spcBef>
              <a:buFont typeface="Arial" pitchFamily="34" charset="0"/>
              <a:buChar char="•"/>
            </a:pPr>
            <a:r>
              <a:rPr lang="nl-NL" sz="2000"/>
              <a:t>Grijs vlak</a:t>
            </a:r>
          </a:p>
          <a:p>
            <a:pPr marL="342900" indent="-342900">
              <a:spcBef>
                <a:spcPct val="20000"/>
              </a:spcBef>
              <a:buFont typeface="Arial" pitchFamily="34" charset="0"/>
              <a:buChar char="•"/>
            </a:pPr>
            <a:endParaRPr lang="nl-NL" sz="2000"/>
          </a:p>
          <a:p>
            <a:pPr marL="342900" indent="-342900">
              <a:spcBef>
                <a:spcPct val="20000"/>
              </a:spcBef>
              <a:buFont typeface="Arial" pitchFamily="34" charset="0"/>
              <a:buChar char="•"/>
            </a:pPr>
            <a:r>
              <a:rPr lang="nl-NL" sz="2000"/>
              <a:t>Onderzoek vereist voor toepassing diffusoren</a:t>
            </a:r>
          </a:p>
          <a:p>
            <a:pPr marL="342900" indent="-342900">
              <a:spcBef>
                <a:spcPct val="20000"/>
              </a:spcBef>
              <a:buFont typeface="Arial" pitchFamily="34" charset="0"/>
              <a:buChar char="•"/>
            </a:pPr>
            <a:endParaRPr lang="nl-NL" sz="2000"/>
          </a:p>
          <a:p>
            <a:pPr marL="342900" indent="-342900">
              <a:spcBef>
                <a:spcPct val="20000"/>
              </a:spcBef>
              <a:buFont typeface="Arial" pitchFamily="34" charset="0"/>
              <a:buChar char="•"/>
            </a:pPr>
            <a:r>
              <a:rPr lang="nl-NL" sz="2000"/>
              <a:t>Geen optimalisatie ontwerp </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2857520"/>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buFont typeface="Arial" pitchFamily="34" charset="0"/>
              <a:buChar char="•"/>
            </a:pPr>
            <a:r>
              <a:rPr lang="nl-NL" sz="3200" dirty="0" smtClean="0"/>
              <a:t> restrictor met diameter 20 mm</a:t>
            </a:r>
          </a:p>
          <a:p>
            <a:pPr>
              <a:buFont typeface="Arial" pitchFamily="34" charset="0"/>
              <a:buChar char="•"/>
            </a:pPr>
            <a:r>
              <a:rPr lang="nl-NL" sz="3200" dirty="0" smtClean="0"/>
              <a:t> regels voor 2008 veranderen</a:t>
            </a:r>
          </a:p>
          <a:p>
            <a:pPr>
              <a:buFont typeface="Arial" pitchFamily="34" charset="0"/>
              <a:buChar char="•"/>
            </a:pPr>
            <a:r>
              <a:rPr lang="nl-NL" sz="3200" dirty="0" smtClean="0"/>
              <a:t> luchtinlaat mogelijk korter</a:t>
            </a:r>
          </a:p>
          <a:p>
            <a:pPr>
              <a:buFont typeface="Arial" pitchFamily="34" charset="0"/>
              <a:buChar char="•"/>
            </a:pPr>
            <a:r>
              <a:rPr lang="nl-NL" sz="3200" dirty="0" smtClean="0"/>
              <a:t> mogelijkheid zit in diffusorlengte</a:t>
            </a:r>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Probleemstelling</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Probleemstelling   	  Hypothese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Onderzoeksmethode</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Resultaten     Conclusies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71546"/>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Opdracht uitdagend genoeg?</a:t>
            </a:r>
            <a:endParaRPr lang="en-US" sz="2000" b="1">
              <a:solidFill>
                <a:schemeClr val="tx1"/>
              </a:solidFill>
              <a:latin typeface="Arial" pitchFamily="34" charset="0"/>
            </a:endParaRPr>
          </a:p>
        </p:txBody>
      </p:sp>
      <p:sp>
        <p:nvSpPr>
          <p:cNvPr id="52231" name="Rectangle 3"/>
          <p:cNvSpPr>
            <a:spLocks noChangeArrowheads="1"/>
          </p:cNvSpPr>
          <p:nvPr/>
        </p:nvSpPr>
        <p:spPr bwMode="auto">
          <a:xfrm>
            <a:off x="1331913" y="1844675"/>
            <a:ext cx="6840537" cy="2449513"/>
          </a:xfrm>
          <a:prstGeom prst="rect">
            <a:avLst/>
          </a:prstGeom>
          <a:noFill/>
          <a:ln w="9525">
            <a:noFill/>
            <a:miter lim="800000"/>
            <a:headEnd/>
            <a:tailEnd/>
          </a:ln>
        </p:spPr>
        <p:txBody>
          <a:bodyPr lIns="0" rIns="0"/>
          <a:lstStyle/>
          <a:p>
            <a:pPr marL="342900" indent="-342900">
              <a:spcBef>
                <a:spcPct val="20000"/>
              </a:spcBef>
              <a:buFont typeface="Arial" pitchFamily="34" charset="0"/>
              <a:buChar char="•"/>
            </a:pPr>
            <a:r>
              <a:rPr lang="nl-NL" sz="2000"/>
              <a:t>Stromingsleer </a:t>
            </a:r>
            <a:r>
              <a:rPr lang="nl-NL" sz="2000">
                <a:sym typeface="Wingdings" pitchFamily="2" charset="2"/>
              </a:rPr>
              <a:t></a:t>
            </a:r>
            <a:r>
              <a:rPr lang="nl-NL" sz="2000"/>
              <a:t> wb</a:t>
            </a:r>
          </a:p>
          <a:p>
            <a:pPr marL="342900" indent="-342900">
              <a:spcBef>
                <a:spcPct val="20000"/>
              </a:spcBef>
              <a:buFont typeface="Arial" pitchFamily="34" charset="0"/>
              <a:buChar char="•"/>
            </a:pPr>
            <a:endParaRPr lang="nl-NL" sz="2000"/>
          </a:p>
          <a:p>
            <a:pPr marL="342900" indent="-342900">
              <a:spcBef>
                <a:spcPct val="20000"/>
              </a:spcBef>
              <a:buFont typeface="Arial" pitchFamily="34" charset="0"/>
              <a:buChar char="•"/>
            </a:pPr>
            <a:r>
              <a:rPr lang="nl-NL" sz="2000"/>
              <a:t>Geen standaard Bernoulli-berekening</a:t>
            </a:r>
          </a:p>
          <a:p>
            <a:pPr marL="342900" indent="-342900">
              <a:spcBef>
                <a:spcPct val="20000"/>
              </a:spcBef>
              <a:buFont typeface="Arial" pitchFamily="34" charset="0"/>
              <a:buChar char="•"/>
            </a:pPr>
            <a:endParaRPr lang="nl-NL" sz="2000"/>
          </a:p>
          <a:p>
            <a:pPr marL="342900" indent="-342900">
              <a:spcBef>
                <a:spcPct val="20000"/>
              </a:spcBef>
              <a:buFont typeface="Arial" pitchFamily="34" charset="0"/>
              <a:buChar char="•"/>
            </a:pPr>
            <a:r>
              <a:rPr lang="nl-NL" sz="2000"/>
              <a:t>Diffusoren zijn specifieke gevallen</a:t>
            </a:r>
          </a:p>
          <a:p>
            <a:pPr marL="342900" indent="-342900">
              <a:spcBef>
                <a:spcPct val="20000"/>
              </a:spcBef>
              <a:buFont typeface="Arial" pitchFamily="34" charset="0"/>
              <a:buChar char="•"/>
            </a:pPr>
            <a:endParaRPr lang="nl-NL"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44711"/>
            <a:ext cx="7662229"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6303962"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Wat gebeurt er volgens de theorie in de diffusor?</a:t>
            </a:r>
            <a:r>
              <a:rPr lang="nl-NL">
                <a:solidFill>
                  <a:schemeClr val="tx1"/>
                </a:solidFill>
                <a:latin typeface="Arial" pitchFamily="34" charset="0"/>
              </a:rPr>
              <a:t> </a:t>
            </a:r>
            <a:endParaRPr lang="en-US">
              <a:solidFill>
                <a:schemeClr val="tx1"/>
              </a:solidFill>
              <a:latin typeface="Arial" pitchFamily="34" charset="0"/>
            </a:endParaRPr>
          </a:p>
        </p:txBody>
      </p:sp>
      <p:sp>
        <p:nvSpPr>
          <p:cNvPr id="57350" name="Text Box 6"/>
          <p:cNvSpPr txBox="1">
            <a:spLocks noChangeArrowheads="1"/>
          </p:cNvSpPr>
          <p:nvPr/>
        </p:nvSpPr>
        <p:spPr bwMode="auto">
          <a:xfrm>
            <a:off x="1547813" y="2205038"/>
            <a:ext cx="6265862" cy="3140075"/>
          </a:xfrm>
          <a:prstGeom prst="rect">
            <a:avLst/>
          </a:prstGeom>
          <a:noFill/>
          <a:ln w="9525">
            <a:noFill/>
            <a:miter lim="800000"/>
            <a:headEnd/>
            <a:tailEnd/>
          </a:ln>
          <a:effectLst/>
        </p:spPr>
        <p:txBody>
          <a:bodyPr>
            <a:spAutoFit/>
          </a:bodyPr>
          <a:lstStyle/>
          <a:p>
            <a:pPr marL="342900" indent="-342900">
              <a:buFontTx/>
              <a:buAutoNum type="arabicPeriod"/>
            </a:pPr>
            <a:r>
              <a:rPr lang="nl-NL" sz="2000" b="1"/>
              <a:t>Wrijvingsverliezen</a:t>
            </a:r>
            <a:r>
              <a:rPr lang="nl-NL" sz="2000"/>
              <a:t> aan de wanden </a:t>
            </a:r>
            <a:br>
              <a:rPr lang="nl-NL" sz="2000"/>
            </a:br>
            <a:r>
              <a:rPr lang="nl-NL" sz="2000"/>
              <a:t>-  wrijvingskrachten aan de wanden die de stroming tegenwerken. </a:t>
            </a:r>
            <a:br>
              <a:rPr lang="nl-NL" sz="2000"/>
            </a:br>
            <a:r>
              <a:rPr lang="nl-NL" sz="2000"/>
              <a:t>- drukverlaging (drukval). </a:t>
            </a:r>
          </a:p>
          <a:p>
            <a:pPr marL="342900" indent="-342900">
              <a:buFontTx/>
              <a:buAutoNum type="arabicPeriod"/>
            </a:pPr>
            <a:endParaRPr lang="nl-NL" sz="2000"/>
          </a:p>
          <a:p>
            <a:pPr marL="342900" indent="-342900">
              <a:buFontTx/>
              <a:buAutoNum type="arabicPeriod"/>
            </a:pPr>
            <a:r>
              <a:rPr lang="nl-NL" sz="2000"/>
              <a:t>Diffuser stall is de </a:t>
            </a:r>
            <a:r>
              <a:rPr lang="nl-NL" sz="2000" b="1"/>
              <a:t>loslating van de stroming</a:t>
            </a:r>
            <a:r>
              <a:rPr lang="nl-NL" sz="2000"/>
              <a:t> van de wanden. </a:t>
            </a:r>
            <a:br>
              <a:rPr lang="nl-NL" sz="2000"/>
            </a:br>
            <a:r>
              <a:rPr lang="nl-NL" sz="2000"/>
              <a:t>- ontstaan wervelingen of draaikolkachtige verschijnselen  </a:t>
            </a:r>
            <a:br>
              <a:rPr lang="nl-NL" sz="2000"/>
            </a:br>
            <a:r>
              <a:rPr lang="nl-NL" sz="2000"/>
              <a:t>- (druk)verliezen</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1483" y="1144711"/>
            <a:ext cx="7594608"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Wat zijn nu die wervelingen?</a:t>
            </a:r>
            <a:r>
              <a:rPr lang="nl-NL">
                <a:solidFill>
                  <a:schemeClr val="tx1"/>
                </a:solidFill>
                <a:latin typeface="Arial" pitchFamily="34" charset="0"/>
              </a:rPr>
              <a:t> </a:t>
            </a:r>
            <a:endParaRPr lang="en-US">
              <a:solidFill>
                <a:schemeClr val="tx1"/>
              </a:solidFill>
              <a:latin typeface="Arial" pitchFamily="34" charset="0"/>
            </a:endParaRPr>
          </a:p>
        </p:txBody>
      </p:sp>
      <p:pic>
        <p:nvPicPr>
          <p:cNvPr id="55303" name="Picture 7"/>
          <p:cNvPicPr>
            <a:picLocks noChangeAspect="1" noChangeArrowheads="1"/>
          </p:cNvPicPr>
          <p:nvPr/>
        </p:nvPicPr>
        <p:blipFill>
          <a:blip r:embed="rId2"/>
          <a:srcRect l="64264" t="53236" b="9151"/>
          <a:stretch>
            <a:fillRect/>
          </a:stretch>
        </p:blipFill>
        <p:spPr bwMode="auto">
          <a:xfrm rot="10800000">
            <a:off x="1547813" y="2133600"/>
            <a:ext cx="2914650" cy="3887788"/>
          </a:xfrm>
          <a:prstGeom prst="rect">
            <a:avLst/>
          </a:prstGeom>
          <a:noFill/>
          <a:ln w="9525">
            <a:noFill/>
            <a:miter lim="800000"/>
            <a:headEnd/>
            <a:tailEnd/>
          </a:ln>
        </p:spPr>
      </p:pic>
      <p:pic>
        <p:nvPicPr>
          <p:cNvPr id="55304" name="Picture 8"/>
          <p:cNvPicPr>
            <a:picLocks noChangeAspect="1" noChangeArrowheads="1"/>
          </p:cNvPicPr>
          <p:nvPr/>
        </p:nvPicPr>
        <p:blipFill>
          <a:blip r:embed="rId2"/>
          <a:srcRect l="64264" t="3357" b="47652"/>
          <a:stretch>
            <a:fillRect/>
          </a:stretch>
        </p:blipFill>
        <p:spPr bwMode="auto">
          <a:xfrm rot="10800000">
            <a:off x="5003800" y="1484313"/>
            <a:ext cx="2652713"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44711"/>
            <a:ext cx="7662229"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6303962"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Zouden we een optimum kunnen verwachten?</a:t>
            </a:r>
            <a:r>
              <a:rPr lang="nl-NL">
                <a:solidFill>
                  <a:schemeClr val="tx1"/>
                </a:solidFill>
                <a:latin typeface="Arial" pitchFamily="34" charset="0"/>
              </a:rPr>
              <a:t> </a:t>
            </a:r>
            <a:endParaRPr lang="en-US">
              <a:solidFill>
                <a:schemeClr val="tx1"/>
              </a:solidFill>
              <a:latin typeface="Arial" pitchFamily="34" charset="0"/>
            </a:endParaRPr>
          </a:p>
        </p:txBody>
      </p:sp>
      <p:sp>
        <p:nvSpPr>
          <p:cNvPr id="54278" name="Text Box 6"/>
          <p:cNvSpPr txBox="1">
            <a:spLocks noChangeArrowheads="1"/>
          </p:cNvSpPr>
          <p:nvPr/>
        </p:nvSpPr>
        <p:spPr bwMode="auto">
          <a:xfrm>
            <a:off x="1619250" y="1557338"/>
            <a:ext cx="6265863" cy="1433512"/>
          </a:xfrm>
          <a:prstGeom prst="rect">
            <a:avLst/>
          </a:prstGeom>
          <a:noFill/>
          <a:ln w="9525">
            <a:noFill/>
            <a:miter lim="800000"/>
            <a:headEnd/>
            <a:tailEnd/>
          </a:ln>
          <a:effectLst/>
        </p:spPr>
        <p:txBody>
          <a:bodyPr>
            <a:spAutoFit/>
          </a:bodyPr>
          <a:lstStyle/>
          <a:p>
            <a:r>
              <a:rPr lang="nl-NL" sz="2000"/>
              <a:t>Een diffusor met een vaste area ratio, zal dan bij een grotere hellingshoek een kortere lengte hebben. </a:t>
            </a:r>
          </a:p>
          <a:p>
            <a:pPr>
              <a:buFontTx/>
              <a:buChar char="•"/>
            </a:pPr>
            <a:endParaRPr lang="nl-NL" sz="800"/>
          </a:p>
          <a:p>
            <a:pPr>
              <a:buFontTx/>
              <a:buChar char="•"/>
            </a:pPr>
            <a:r>
              <a:rPr lang="nl-NL" sz="2000"/>
              <a:t> loslating verliezen ~ diffusorhoek.</a:t>
            </a:r>
          </a:p>
          <a:p>
            <a:pPr>
              <a:buFontTx/>
              <a:buChar char="•"/>
            </a:pPr>
            <a:r>
              <a:rPr lang="nl-NL" sz="2000"/>
              <a:t> wrijving verliezen ~ diffusorlengte.</a:t>
            </a:r>
            <a:endParaRPr lang="en-US" sz="2000"/>
          </a:p>
        </p:txBody>
      </p:sp>
      <p:pic>
        <p:nvPicPr>
          <p:cNvPr id="54279" name="Picture 7"/>
          <p:cNvPicPr>
            <a:picLocks noChangeAspect="1" noChangeArrowheads="1"/>
          </p:cNvPicPr>
          <p:nvPr/>
        </p:nvPicPr>
        <p:blipFill>
          <a:blip r:embed="rId2"/>
          <a:srcRect/>
          <a:stretch>
            <a:fillRect/>
          </a:stretch>
        </p:blipFill>
        <p:spPr bwMode="auto">
          <a:xfrm>
            <a:off x="1258888" y="3141663"/>
            <a:ext cx="6985000" cy="2747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44711"/>
            <a:ext cx="7662229"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6303962"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Statistische verwerkingen van ons onderzoek</a:t>
            </a:r>
            <a:r>
              <a:rPr lang="nl-NL">
                <a:solidFill>
                  <a:schemeClr val="tx1"/>
                </a:solidFill>
                <a:latin typeface="Arial" pitchFamily="34" charset="0"/>
              </a:rPr>
              <a:t> </a:t>
            </a:r>
            <a:endParaRPr lang="en-US">
              <a:solidFill>
                <a:schemeClr val="tx1"/>
              </a:solidFill>
              <a:latin typeface="Arial" pitchFamily="34" charset="0"/>
            </a:endParaRPr>
          </a:p>
        </p:txBody>
      </p:sp>
      <p:sp>
        <p:nvSpPr>
          <p:cNvPr id="58376" name="Rectangle 8"/>
          <p:cNvSpPr>
            <a:spLocks noChangeArrowheads="1"/>
          </p:cNvSpPr>
          <p:nvPr/>
        </p:nvSpPr>
        <p:spPr bwMode="auto">
          <a:xfrm>
            <a:off x="1619250" y="1916113"/>
            <a:ext cx="6481763" cy="3387725"/>
          </a:xfrm>
          <a:prstGeom prst="rect">
            <a:avLst/>
          </a:prstGeom>
          <a:noFill/>
          <a:ln w="9525">
            <a:noFill/>
            <a:miter lim="800000"/>
            <a:headEnd/>
            <a:tailEnd/>
          </a:ln>
          <a:effectLst/>
        </p:spPr>
        <p:txBody>
          <a:bodyPr anchor="ctr">
            <a:spAutoFit/>
          </a:bodyPr>
          <a:lstStyle/>
          <a:p>
            <a:pPr>
              <a:tabLst>
                <a:tab pos="685800" algn="l"/>
              </a:tabLst>
            </a:pPr>
            <a:r>
              <a:rPr lang="nl-NL"/>
              <a:t>Per lengte 6 sets van 25 metingen.</a:t>
            </a:r>
            <a:endParaRPr lang="en-US"/>
          </a:p>
          <a:p>
            <a:pPr>
              <a:tabLst>
                <a:tab pos="685800" algn="l"/>
              </a:tabLst>
            </a:pPr>
            <a:endParaRPr lang="nl-NL" b="1"/>
          </a:p>
          <a:p>
            <a:pPr>
              <a:tabLst>
                <a:tab pos="685800" algn="l"/>
              </a:tabLst>
            </a:pPr>
            <a:r>
              <a:rPr lang="nl-NL" b="1"/>
              <a:t>afhankelijke variabele: </a:t>
            </a:r>
            <a:r>
              <a:rPr lang="nl-NL"/>
              <a:t>drukval (over de venturi)</a:t>
            </a:r>
            <a:endParaRPr lang="en-US"/>
          </a:p>
          <a:p>
            <a:pPr>
              <a:tabLst>
                <a:tab pos="685800" algn="l"/>
              </a:tabLst>
            </a:pPr>
            <a:endParaRPr lang="nl-NL" b="1"/>
          </a:p>
          <a:p>
            <a:pPr>
              <a:tabLst>
                <a:tab pos="685800" algn="l"/>
              </a:tabLst>
            </a:pPr>
            <a:r>
              <a:rPr lang="nl-NL" b="1"/>
              <a:t>onafhankelijke variabele: </a:t>
            </a:r>
            <a:r>
              <a:rPr lang="nl-NL"/>
              <a:t>lengte van de diffusor</a:t>
            </a:r>
          </a:p>
          <a:p>
            <a:pPr>
              <a:tabLst>
                <a:tab pos="685800" algn="l"/>
              </a:tabLst>
            </a:pPr>
            <a:endParaRPr lang="nl-NL"/>
          </a:p>
          <a:p>
            <a:pPr>
              <a:tabLst>
                <a:tab pos="685800" algn="l"/>
              </a:tabLst>
            </a:pPr>
            <a:r>
              <a:rPr lang="nl-NL"/>
              <a:t>Gemeten met 4 verschillende lengtes</a:t>
            </a:r>
          </a:p>
          <a:p>
            <a:pPr>
              <a:tabLst>
                <a:tab pos="685800" algn="l"/>
              </a:tabLst>
            </a:pPr>
            <a:endParaRPr lang="nl-NL"/>
          </a:p>
          <a:p>
            <a:pPr>
              <a:tabLst>
                <a:tab pos="685800" algn="l"/>
              </a:tabLst>
            </a:pPr>
            <a:endParaRPr lang="nl-NL"/>
          </a:p>
          <a:p>
            <a:pPr>
              <a:tabLst>
                <a:tab pos="685800" algn="l"/>
              </a:tabLst>
            </a:pPr>
            <a:r>
              <a:rPr lang="en-US" b="1"/>
              <a:t>ANOVA</a:t>
            </a:r>
            <a:endParaRPr lang="nl-NL"/>
          </a:p>
          <a:p>
            <a:pPr>
              <a:tabLst>
                <a:tab pos="685800" algn="l"/>
              </a:tabLst>
            </a:pPr>
            <a:r>
              <a:rPr lang="nl-NL"/>
              <a:t>Geeft de waarschijnlijkheid dat de groepsgemiddelden uit een populatie komen.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44711"/>
            <a:ext cx="7662229"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6303962"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Statistische verwerkingen van ons onderzoek</a:t>
            </a:r>
            <a:r>
              <a:rPr lang="nl-NL">
                <a:solidFill>
                  <a:schemeClr val="tx1"/>
                </a:solidFill>
                <a:latin typeface="Arial" pitchFamily="34" charset="0"/>
              </a:rPr>
              <a:t>: ANOVA</a:t>
            </a:r>
            <a:endParaRPr lang="en-US">
              <a:solidFill>
                <a:schemeClr val="tx1"/>
              </a:solidFill>
              <a:latin typeface="Arial" pitchFamily="34" charset="0"/>
            </a:endParaRPr>
          </a:p>
        </p:txBody>
      </p:sp>
      <p:pic>
        <p:nvPicPr>
          <p:cNvPr id="59399" name="Picture 7"/>
          <p:cNvPicPr>
            <a:picLocks noChangeAspect="1" noChangeArrowheads="1"/>
          </p:cNvPicPr>
          <p:nvPr/>
        </p:nvPicPr>
        <p:blipFill>
          <a:blip r:embed="rId2"/>
          <a:srcRect l="12659" t="34366" r="57143" b="17155"/>
          <a:stretch>
            <a:fillRect/>
          </a:stretch>
        </p:blipFill>
        <p:spPr bwMode="auto">
          <a:xfrm>
            <a:off x="1403350" y="1412875"/>
            <a:ext cx="6840538" cy="4745038"/>
          </a:xfrm>
          <a:prstGeom prst="rect">
            <a:avLst/>
          </a:prstGeom>
          <a:noFill/>
          <a:ln w="9525">
            <a:noFill/>
            <a:miter lim="800000"/>
            <a:headEnd/>
            <a:tailEnd/>
          </a:ln>
        </p:spPr>
      </p:pic>
      <p:sp>
        <p:nvSpPr>
          <p:cNvPr id="59400" name="Text Box 8"/>
          <p:cNvSpPr txBox="1">
            <a:spLocks noChangeArrowheads="1"/>
          </p:cNvSpPr>
          <p:nvPr/>
        </p:nvSpPr>
        <p:spPr bwMode="auto">
          <a:xfrm>
            <a:off x="1258888" y="1484313"/>
            <a:ext cx="6985000" cy="4494212"/>
          </a:xfrm>
          <a:prstGeom prst="rect">
            <a:avLst/>
          </a:prstGeom>
          <a:solidFill>
            <a:schemeClr val="bg1">
              <a:alpha val="50000"/>
            </a:schemeClr>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59401" name="Text Box 9"/>
          <p:cNvSpPr txBox="1">
            <a:spLocks noChangeArrowheads="1"/>
          </p:cNvSpPr>
          <p:nvPr/>
        </p:nvSpPr>
        <p:spPr bwMode="auto">
          <a:xfrm>
            <a:off x="4643438" y="2852738"/>
            <a:ext cx="2233612" cy="366712"/>
          </a:xfrm>
          <a:prstGeom prst="rect">
            <a:avLst/>
          </a:prstGeom>
          <a:noFill/>
          <a:ln w="9525">
            <a:noFill/>
            <a:miter lim="800000"/>
            <a:headEnd/>
            <a:tailEnd/>
          </a:ln>
          <a:effectLst/>
        </p:spPr>
        <p:txBody>
          <a:bodyPr>
            <a:spAutoFit/>
          </a:bodyPr>
          <a:lstStyle/>
          <a:p>
            <a:pPr>
              <a:spcBef>
                <a:spcPct val="50000"/>
              </a:spcBef>
            </a:pPr>
            <a:endParaRPr lang="nl-NL"/>
          </a:p>
        </p:txBody>
      </p:sp>
      <p:graphicFrame>
        <p:nvGraphicFramePr>
          <p:cNvPr id="59476" name="Group 84"/>
          <p:cNvGraphicFramePr>
            <a:graphicFrameLocks noGrp="1"/>
          </p:cNvGraphicFramePr>
          <p:nvPr/>
        </p:nvGraphicFramePr>
        <p:xfrm>
          <a:off x="4643438" y="2997200"/>
          <a:ext cx="3457575" cy="2602865"/>
        </p:xfrm>
        <a:graphic>
          <a:graphicData uri="http://schemas.openxmlformats.org/drawingml/2006/table">
            <a:tbl>
              <a:tblPr/>
              <a:tblGrid>
                <a:gridCol w="865187"/>
                <a:gridCol w="1295400"/>
                <a:gridCol w="1296988"/>
              </a:tblGrid>
              <a:tr h="530225">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400" b="1" i="0" u="none" strike="noStrike" cap="none" normalizeH="0" baseline="0" smtClean="0">
                          <a:ln>
                            <a:noFill/>
                          </a:ln>
                          <a:solidFill>
                            <a:schemeClr val="tx1"/>
                          </a:solidFill>
                          <a:effectLst/>
                          <a:latin typeface="Arial" pitchFamily="34" charset="0"/>
                        </a:rPr>
                        <a:t>Meting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400" b="1" i="0" u="none" strike="noStrike" cap="none" normalizeH="0" baseline="0" smtClean="0">
                          <a:ln>
                            <a:noFill/>
                          </a:ln>
                          <a:solidFill>
                            <a:schemeClr val="tx1"/>
                          </a:solidFill>
                          <a:effectLst/>
                          <a:latin typeface="Arial" pitchFamily="34" charset="0"/>
                        </a:rPr>
                        <a:t>Gemiddelde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400" b="1" i="0" u="none" strike="noStrike" cap="none" normalizeH="0" baseline="0" smtClean="0">
                          <a:ln>
                            <a:noFill/>
                          </a:ln>
                          <a:solidFill>
                            <a:schemeClr val="tx1"/>
                          </a:solidFill>
                          <a:effectLst/>
                          <a:latin typeface="Arial" pitchFamily="34" charset="0"/>
                        </a:rPr>
                        <a:t>Standaard-afwijking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1045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1025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921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2800" b="0" i="0" u="none" strike="noStrike" cap="none" normalizeH="0" baseline="0" smtClean="0">
                          <a:ln>
                            <a:noFill/>
                          </a:ln>
                          <a:solidFill>
                            <a:schemeClr val="tx1"/>
                          </a:solidFill>
                          <a:effectLst/>
                          <a:latin typeface="Calibri" pitchFamily="34" charset="0"/>
                        </a:rPr>
                        <a:t>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142984"/>
            <a:ext cx="7143800" cy="371477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noAutofit/>
          </a:bodyPr>
          <a:lstStyle/>
          <a:p>
            <a:pPr>
              <a:buFont typeface="Arial" pitchFamily="34" charset="0"/>
              <a:buChar char="•"/>
            </a:pPr>
            <a:endParaRPr lang="nl-NL" sz="2000" dirty="0" smtClean="0"/>
          </a:p>
          <a:p>
            <a:pPr>
              <a:buFont typeface="Arial" pitchFamily="34" charset="0"/>
              <a:buChar char="•"/>
            </a:pPr>
            <a:r>
              <a:rPr lang="nl-NL" sz="2000" dirty="0" smtClean="0"/>
              <a:t>Door verliezen drukverschil tussen begin en eind van venturi</a:t>
            </a:r>
          </a:p>
          <a:p>
            <a:pPr>
              <a:buFont typeface="Arial" pitchFamily="34" charset="0"/>
              <a:buChar char="•"/>
            </a:pPr>
            <a:r>
              <a:rPr lang="nl-NL" sz="2000" dirty="0" smtClean="0"/>
              <a:t>Drukval afhankelijk van snelheid</a:t>
            </a:r>
          </a:p>
          <a:p>
            <a:pPr>
              <a:buFont typeface="Arial" pitchFamily="34" charset="0"/>
              <a:buChar char="•"/>
            </a:pPr>
            <a:r>
              <a:rPr lang="en-US" sz="2000" dirty="0" err="1" smtClean="0"/>
              <a:t>Onderdruk</a:t>
            </a:r>
            <a:r>
              <a:rPr lang="en-US" sz="2000" dirty="0" smtClean="0"/>
              <a:t> motor = </a:t>
            </a:r>
            <a:r>
              <a:rPr lang="en-US" sz="2000" dirty="0" err="1" smtClean="0"/>
              <a:t>drukval</a:t>
            </a:r>
            <a:r>
              <a:rPr lang="en-US" sz="2000" dirty="0" smtClean="0"/>
              <a:t> over </a:t>
            </a:r>
            <a:r>
              <a:rPr lang="en-US" sz="2000" dirty="0" err="1" smtClean="0"/>
              <a:t>venturi</a:t>
            </a:r>
            <a:endParaRPr lang="en-US" sz="2000" dirty="0" smtClean="0"/>
          </a:p>
          <a:p>
            <a:pPr>
              <a:buFont typeface="Arial" pitchFamily="34" charset="0"/>
              <a:buChar char="•"/>
            </a:pPr>
            <a:endParaRPr lang="en-US" sz="2000" dirty="0" smtClean="0"/>
          </a:p>
          <a:p>
            <a:r>
              <a:rPr lang="en-US" sz="2000" dirty="0" err="1" smtClean="0"/>
              <a:t>Dus</a:t>
            </a:r>
            <a:r>
              <a:rPr lang="en-US" sz="2000" dirty="0" smtClean="0"/>
              <a:t> </a:t>
            </a:r>
            <a:r>
              <a:rPr lang="en-US" sz="2000" dirty="0" err="1" smtClean="0"/>
              <a:t>verliezen</a:t>
            </a:r>
            <a:r>
              <a:rPr lang="en-US" sz="2000" dirty="0" smtClean="0"/>
              <a:t> -&gt; </a:t>
            </a:r>
            <a:r>
              <a:rPr lang="en-US" sz="2000" dirty="0" err="1" smtClean="0"/>
              <a:t>drukval</a:t>
            </a:r>
            <a:endParaRPr lang="en-US" sz="2000" dirty="0" smtClean="0"/>
          </a:p>
          <a:p>
            <a:endParaRPr lang="en-US" sz="2000" dirty="0" smtClean="0"/>
          </a:p>
          <a:p>
            <a:r>
              <a:rPr lang="en-US" sz="2000" dirty="0" err="1" smtClean="0"/>
              <a:t>Geen</a:t>
            </a:r>
            <a:r>
              <a:rPr lang="en-US" sz="2000" dirty="0" smtClean="0"/>
              <a:t> </a:t>
            </a:r>
            <a:r>
              <a:rPr lang="en-US" sz="2000" dirty="0" err="1" smtClean="0"/>
              <a:t>verliezen</a:t>
            </a:r>
            <a:r>
              <a:rPr lang="en-US" sz="2000" dirty="0" smtClean="0"/>
              <a:t> -&gt; </a:t>
            </a:r>
            <a:r>
              <a:rPr lang="en-US" sz="2000" dirty="0" err="1" smtClean="0"/>
              <a:t>geen</a:t>
            </a:r>
            <a:r>
              <a:rPr lang="en-US" sz="2000" dirty="0" smtClean="0"/>
              <a:t> </a:t>
            </a:r>
            <a:r>
              <a:rPr lang="en-US" sz="2000" dirty="0" err="1" smtClean="0"/>
              <a:t>grotere</a:t>
            </a:r>
            <a:r>
              <a:rPr lang="en-US" sz="2000" dirty="0" smtClean="0"/>
              <a:t> </a:t>
            </a:r>
            <a:r>
              <a:rPr lang="en-US" sz="2000" dirty="0" err="1" smtClean="0"/>
              <a:t>drukval</a:t>
            </a:r>
            <a:r>
              <a:rPr lang="en-US" sz="2000" dirty="0" smtClean="0"/>
              <a:t>!</a:t>
            </a:r>
          </a:p>
          <a:p>
            <a:endParaRPr lang="nl-NL" dirty="0" smtClean="0"/>
          </a:p>
          <a:p>
            <a:endParaRPr lang="nl-NL" dirty="0"/>
          </a:p>
        </p:txBody>
      </p:sp>
      <p:sp>
        <p:nvSpPr>
          <p:cNvPr id="5" name="Rounded Rectangle 4"/>
          <p:cNvSpPr/>
          <p:nvPr/>
        </p:nvSpPr>
        <p:spPr>
          <a:xfrm>
            <a:off x="500034" y="714356"/>
            <a:ext cx="5214974" cy="642942"/>
          </a:xfrm>
          <a:prstGeom prst="roundRect">
            <a:avLst/>
          </a:prstGeom>
          <a:solidFill>
            <a:schemeClr val="tx2">
              <a:lumMod val="60000"/>
              <a:lumOff val="40000"/>
              <a:alpha val="8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Drukval</a:t>
            </a:r>
            <a:endParaRPr lang="en-US" sz="3600" dirty="0"/>
          </a:p>
        </p:txBody>
      </p:sp>
      <p:sp>
        <p:nvSpPr>
          <p:cNvPr id="6" name="Tekstvak 3"/>
          <p:cNvSpPr txBox="1"/>
          <p:nvPr/>
        </p:nvSpPr>
        <p:spPr>
          <a:xfrm>
            <a:off x="285720" y="6286520"/>
            <a:ext cx="8572560" cy="369332"/>
          </a:xfrm>
          <a:prstGeom prst="rect">
            <a:avLst/>
          </a:prstGeom>
          <a:noFill/>
        </p:spPr>
        <p:txBody>
          <a:bodyPr wrap="square" rtlCol="0">
            <a:spAutoFit/>
          </a:bodyPr>
          <a:lstStyle/>
          <a:p>
            <a:pPr algn="ct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Probleemstelling</a:t>
            </a:r>
            <a:r>
              <a:rPr lang="nl-NL"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Hypothese     Onderzoeksmethode     Resultaten     Conclusies</a:t>
            </a:r>
          </a:p>
        </p:txBody>
      </p:sp>
      <p:sp>
        <p:nvSpPr>
          <p:cNvPr id="5149"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3406" y="1144711"/>
            <a:ext cx="7662229"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6303962"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b="1">
                <a:solidFill>
                  <a:schemeClr val="tx1"/>
                </a:solidFill>
                <a:latin typeface="Arial" pitchFamily="34" charset="0"/>
              </a:rPr>
              <a:t>Statistische verwerkingen van ons onderzoek</a:t>
            </a:r>
            <a:r>
              <a:rPr lang="nl-NL">
                <a:solidFill>
                  <a:schemeClr val="tx1"/>
                </a:solidFill>
                <a:latin typeface="Arial" pitchFamily="34" charset="0"/>
              </a:rPr>
              <a:t>: ANOVA</a:t>
            </a:r>
            <a:endParaRPr lang="en-US">
              <a:solidFill>
                <a:schemeClr val="tx1"/>
              </a:solidFill>
              <a:latin typeface="Arial" pitchFamily="34" charset="0"/>
            </a:endParaRPr>
          </a:p>
        </p:txBody>
      </p:sp>
      <p:sp>
        <p:nvSpPr>
          <p:cNvPr id="60424" name="Text Box 8"/>
          <p:cNvSpPr txBox="1">
            <a:spLocks noChangeArrowheads="1"/>
          </p:cNvSpPr>
          <p:nvPr/>
        </p:nvSpPr>
        <p:spPr bwMode="auto">
          <a:xfrm>
            <a:off x="4643438" y="2852738"/>
            <a:ext cx="2233612" cy="366712"/>
          </a:xfrm>
          <a:prstGeom prst="rect">
            <a:avLst/>
          </a:prstGeom>
          <a:noFill/>
          <a:ln w="9525">
            <a:noFill/>
            <a:miter lim="800000"/>
            <a:headEnd/>
            <a:tailEnd/>
          </a:ln>
          <a:effectLst/>
        </p:spPr>
        <p:txBody>
          <a:bodyPr>
            <a:spAutoFit/>
          </a:bodyPr>
          <a:lstStyle/>
          <a:p>
            <a:pPr>
              <a:spcBef>
                <a:spcPct val="50000"/>
              </a:spcBef>
            </a:pPr>
            <a:endParaRPr lang="nl-NL"/>
          </a:p>
        </p:txBody>
      </p:sp>
      <p:pic>
        <p:nvPicPr>
          <p:cNvPr id="60455" name="Picture 39"/>
          <p:cNvPicPr>
            <a:picLocks noChangeAspect="1" noChangeArrowheads="1"/>
          </p:cNvPicPr>
          <p:nvPr/>
        </p:nvPicPr>
        <p:blipFill>
          <a:blip r:embed="rId2"/>
          <a:srcRect l="12474" t="12303" r="54288" b="49257"/>
          <a:stretch>
            <a:fillRect/>
          </a:stretch>
        </p:blipFill>
        <p:spPr bwMode="auto">
          <a:xfrm>
            <a:off x="1116013" y="1844675"/>
            <a:ext cx="7058025" cy="352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296" y="1138358"/>
            <a:ext cx="7798973" cy="5086319"/>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Berekening van de snelheid</a:t>
            </a:r>
            <a:r>
              <a:rPr lang="nl-NL">
                <a:solidFill>
                  <a:schemeClr val="tx1"/>
                </a:solidFill>
                <a:latin typeface="Arial" pitchFamily="34" charset="0"/>
              </a:rPr>
              <a:t> </a:t>
            </a:r>
            <a:endParaRPr lang="en-US">
              <a:solidFill>
                <a:schemeClr val="tx1"/>
              </a:solidFill>
              <a:latin typeface="Arial" pitchFamily="34" charset="0"/>
            </a:endParaRPr>
          </a:p>
        </p:txBody>
      </p:sp>
      <p:sp>
        <p:nvSpPr>
          <p:cNvPr id="68615" name="Text Box 7"/>
          <p:cNvSpPr txBox="1">
            <a:spLocks noChangeArrowheads="1"/>
          </p:cNvSpPr>
          <p:nvPr/>
        </p:nvSpPr>
        <p:spPr bwMode="auto">
          <a:xfrm>
            <a:off x="1547813" y="2133600"/>
            <a:ext cx="7058025" cy="366713"/>
          </a:xfrm>
          <a:prstGeom prst="rect">
            <a:avLst/>
          </a:prstGeom>
          <a:noFill/>
          <a:ln w="9525">
            <a:noFill/>
            <a:miter lim="800000"/>
            <a:headEnd/>
            <a:tailEnd/>
          </a:ln>
          <a:effectLst/>
        </p:spPr>
        <p:txBody>
          <a:bodyPr>
            <a:spAutoFit/>
          </a:bodyPr>
          <a:lstStyle/>
          <a:p>
            <a:r>
              <a:rPr lang="en-US"/>
              <a:t>Wet van Bernoulli</a:t>
            </a:r>
          </a:p>
        </p:txBody>
      </p:sp>
      <p:graphicFrame>
        <p:nvGraphicFramePr>
          <p:cNvPr id="68616" name="Object 8"/>
          <p:cNvGraphicFramePr>
            <a:graphicFrameLocks noChangeAspect="1"/>
          </p:cNvGraphicFramePr>
          <p:nvPr/>
        </p:nvGraphicFramePr>
        <p:xfrm>
          <a:off x="1619250" y="2708275"/>
          <a:ext cx="5616575" cy="930275"/>
        </p:xfrm>
        <a:graphic>
          <a:graphicData uri="http://schemas.openxmlformats.org/presentationml/2006/ole">
            <p:oleObj spid="_x0000_s6146" name="Equation" r:id="rId3" imgW="2908080" imgH="482400" progId="">
              <p:embed/>
            </p:oleObj>
          </a:graphicData>
        </a:graphic>
      </p:graphicFrame>
      <p:graphicFrame>
        <p:nvGraphicFramePr>
          <p:cNvPr id="68617" name="Object 9"/>
          <p:cNvGraphicFramePr>
            <a:graphicFrameLocks noChangeAspect="1"/>
          </p:cNvGraphicFramePr>
          <p:nvPr/>
        </p:nvGraphicFramePr>
        <p:xfrm>
          <a:off x="1692275" y="4076700"/>
          <a:ext cx="4972050" cy="1060450"/>
        </p:xfrm>
        <a:graphic>
          <a:graphicData uri="http://schemas.openxmlformats.org/presentationml/2006/ole">
            <p:oleObj spid="_x0000_s6147" name="Equation" r:id="rId4" imgW="2527200" imgH="5331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28662" y="1084531"/>
            <a:ext cx="7143800" cy="3981346"/>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Betrouwbaarheid van onze meting</a:t>
            </a:r>
            <a:r>
              <a:rPr lang="nl-NL">
                <a:solidFill>
                  <a:schemeClr val="tx1"/>
                </a:solidFill>
                <a:latin typeface="Arial" pitchFamily="34" charset="0"/>
              </a:rPr>
              <a:t> </a:t>
            </a:r>
            <a:endParaRPr lang="en-US">
              <a:solidFill>
                <a:schemeClr val="tx1"/>
              </a:solidFill>
              <a:latin typeface="Arial" pitchFamily="34" charset="0"/>
            </a:endParaRPr>
          </a:p>
        </p:txBody>
      </p:sp>
      <p:sp>
        <p:nvSpPr>
          <p:cNvPr id="61446" name="Text Box 6"/>
          <p:cNvSpPr txBox="1">
            <a:spLocks noChangeArrowheads="1"/>
          </p:cNvSpPr>
          <p:nvPr/>
        </p:nvSpPr>
        <p:spPr bwMode="auto">
          <a:xfrm>
            <a:off x="1187450" y="1557338"/>
            <a:ext cx="6769100" cy="806450"/>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Een meting is betrouwbaar als de uitkomst niet afhangt van de persoon die de meting uitvoert</a:t>
            </a:r>
            <a:r>
              <a:rPr lang="en-US"/>
              <a:t> </a:t>
            </a:r>
          </a:p>
        </p:txBody>
      </p:sp>
      <p:sp>
        <p:nvSpPr>
          <p:cNvPr id="61447" name="Rectangle 7"/>
          <p:cNvSpPr>
            <a:spLocks noChangeArrowheads="1"/>
          </p:cNvSpPr>
          <p:nvPr/>
        </p:nvSpPr>
        <p:spPr bwMode="auto">
          <a:xfrm>
            <a:off x="1331913" y="2671763"/>
            <a:ext cx="6048375" cy="1878012"/>
          </a:xfrm>
          <a:prstGeom prst="rect">
            <a:avLst/>
          </a:prstGeom>
          <a:noFill/>
          <a:ln w="9525">
            <a:noFill/>
            <a:miter lim="800000"/>
            <a:headEnd/>
            <a:tailEnd/>
          </a:ln>
          <a:effectLst/>
        </p:spPr>
        <p:txBody>
          <a:bodyPr anchor="ctr">
            <a:spAutoFit/>
          </a:bodyPr>
          <a:lstStyle/>
          <a:p>
            <a:pPr>
              <a:lnSpc>
                <a:spcPct val="130000"/>
              </a:lnSpc>
              <a:buFontTx/>
              <a:buChar char="•"/>
            </a:pPr>
            <a:r>
              <a:rPr lang="nl-NL"/>
              <a:t> Eenvoudige handeling</a:t>
            </a:r>
          </a:p>
          <a:p>
            <a:pPr>
              <a:lnSpc>
                <a:spcPct val="130000"/>
              </a:lnSpc>
              <a:buFontTx/>
              <a:buChar char="•"/>
            </a:pPr>
            <a:endParaRPr lang="nl-NL"/>
          </a:p>
          <a:p>
            <a:pPr>
              <a:lnSpc>
                <a:spcPct val="130000"/>
              </a:lnSpc>
              <a:buFontTx/>
              <a:buChar char="•"/>
            </a:pPr>
            <a:r>
              <a:rPr lang="nl-NL"/>
              <a:t> Door meerdere personen gemeten</a:t>
            </a:r>
          </a:p>
          <a:p>
            <a:pPr lvl="1">
              <a:lnSpc>
                <a:spcPct val="130000"/>
              </a:lnSpc>
            </a:pPr>
            <a:r>
              <a:rPr lang="nl-NL"/>
              <a:t>- standaardafwijking wordt beïnvloed door variantie in </a:t>
            </a:r>
            <a:br>
              <a:rPr lang="nl-NL"/>
            </a:br>
            <a:r>
              <a:rPr lang="nl-NL"/>
              <a:t>  de tijd.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1483" y="1144711"/>
            <a:ext cx="7594608" cy="5216738"/>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Betrouwbaarheid van onze meting</a:t>
            </a:r>
            <a:r>
              <a:rPr lang="nl-NL">
                <a:solidFill>
                  <a:schemeClr val="tx1"/>
                </a:solidFill>
                <a:latin typeface="Arial" pitchFamily="34" charset="0"/>
              </a:rPr>
              <a:t> </a:t>
            </a:r>
            <a:endParaRPr lang="en-US">
              <a:solidFill>
                <a:schemeClr val="tx1"/>
              </a:solidFill>
              <a:latin typeface="Arial" pitchFamily="34" charset="0"/>
            </a:endParaRPr>
          </a:p>
        </p:txBody>
      </p:sp>
      <p:pic>
        <p:nvPicPr>
          <p:cNvPr id="62472" name="Picture 8"/>
          <p:cNvPicPr>
            <a:picLocks noChangeAspect="1" noChangeArrowheads="1"/>
          </p:cNvPicPr>
          <p:nvPr/>
        </p:nvPicPr>
        <p:blipFill>
          <a:blip r:embed="rId2"/>
          <a:srcRect l="13022" t="25713" r="58539" b="26419"/>
          <a:stretch>
            <a:fillRect/>
          </a:stretch>
        </p:blipFill>
        <p:spPr bwMode="auto">
          <a:xfrm>
            <a:off x="1331913" y="1341438"/>
            <a:ext cx="6769100" cy="4924425"/>
          </a:xfrm>
          <a:prstGeom prst="rect">
            <a:avLst/>
          </a:prstGeom>
          <a:noFill/>
          <a:ln w="9525">
            <a:noFill/>
            <a:miter lim="800000"/>
            <a:headEnd/>
            <a:tailEnd/>
          </a:ln>
        </p:spPr>
      </p:pic>
      <p:sp>
        <p:nvSpPr>
          <p:cNvPr id="62473" name="Line 9"/>
          <p:cNvSpPr>
            <a:spLocks noChangeShapeType="1"/>
          </p:cNvSpPr>
          <p:nvPr/>
        </p:nvSpPr>
        <p:spPr bwMode="auto">
          <a:xfrm>
            <a:off x="1116013" y="2997200"/>
            <a:ext cx="7127875" cy="0"/>
          </a:xfrm>
          <a:prstGeom prst="line">
            <a:avLst/>
          </a:prstGeom>
          <a:noFill/>
          <a:ln w="9525">
            <a:solidFill>
              <a:schemeClr val="tx1"/>
            </a:solidFill>
            <a:round/>
            <a:headEnd/>
            <a:tailEnd/>
          </a:ln>
          <a:effectLst/>
        </p:spPr>
        <p:txBody>
          <a:bodyPr/>
          <a:lstStyle/>
          <a:p>
            <a:endParaRPr lang="nl-NL"/>
          </a:p>
        </p:txBody>
      </p:sp>
      <p:sp>
        <p:nvSpPr>
          <p:cNvPr id="62474" name="Line 10"/>
          <p:cNvSpPr>
            <a:spLocks noChangeShapeType="1"/>
          </p:cNvSpPr>
          <p:nvPr/>
        </p:nvSpPr>
        <p:spPr bwMode="auto">
          <a:xfrm>
            <a:off x="1187450" y="4076700"/>
            <a:ext cx="7127875" cy="0"/>
          </a:xfrm>
          <a:prstGeom prst="line">
            <a:avLst/>
          </a:prstGeom>
          <a:noFill/>
          <a:ln w="9525">
            <a:solidFill>
              <a:schemeClr val="tx1"/>
            </a:solidFill>
            <a:round/>
            <a:headEnd/>
            <a:tailEnd/>
          </a:ln>
          <a:effectLst/>
        </p:spPr>
        <p:txBody>
          <a:bodyPr/>
          <a:lstStyle/>
          <a:p>
            <a:endParaRPr lang="nl-NL"/>
          </a:p>
        </p:txBody>
      </p:sp>
      <p:sp>
        <p:nvSpPr>
          <p:cNvPr id="62475" name="Line 11"/>
          <p:cNvSpPr>
            <a:spLocks noChangeShapeType="1"/>
          </p:cNvSpPr>
          <p:nvPr/>
        </p:nvSpPr>
        <p:spPr bwMode="auto">
          <a:xfrm>
            <a:off x="1116013" y="5129213"/>
            <a:ext cx="7127875" cy="0"/>
          </a:xfrm>
          <a:prstGeom prst="line">
            <a:avLst/>
          </a:prstGeom>
          <a:noFill/>
          <a:ln w="9525">
            <a:solidFill>
              <a:schemeClr val="tx1"/>
            </a:solidFill>
            <a:round/>
            <a:headEnd/>
            <a:tailEnd/>
          </a:ln>
          <a:effectLst/>
        </p:spPr>
        <p:txBody>
          <a:bodyPr/>
          <a:lstStyle/>
          <a:p>
            <a:endParaRPr lang="nl-NL"/>
          </a:p>
        </p:txBody>
      </p:sp>
      <p:sp>
        <p:nvSpPr>
          <p:cNvPr id="62476" name="Text Box 12"/>
          <p:cNvSpPr txBox="1">
            <a:spLocks noChangeArrowheads="1"/>
          </p:cNvSpPr>
          <p:nvPr/>
        </p:nvSpPr>
        <p:spPr bwMode="auto">
          <a:xfrm>
            <a:off x="4211638" y="1352550"/>
            <a:ext cx="3889375" cy="4906963"/>
          </a:xfrm>
          <a:prstGeom prst="rect">
            <a:avLst/>
          </a:prstGeom>
          <a:solidFill>
            <a:schemeClr val="bg1">
              <a:alpha val="60001"/>
            </a:schemeClr>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62477" name="Text Box 13"/>
          <p:cNvSpPr txBox="1">
            <a:spLocks noChangeArrowheads="1"/>
          </p:cNvSpPr>
          <p:nvPr/>
        </p:nvSpPr>
        <p:spPr bwMode="auto">
          <a:xfrm>
            <a:off x="1908175" y="1412875"/>
            <a:ext cx="1368425" cy="4906963"/>
          </a:xfrm>
          <a:prstGeom prst="rect">
            <a:avLst/>
          </a:prstGeom>
          <a:solidFill>
            <a:schemeClr val="bg1">
              <a:alpha val="60001"/>
            </a:schemeClr>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296" y="1138358"/>
            <a:ext cx="7798973" cy="5086319"/>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Validiteit van onze meting</a:t>
            </a:r>
            <a:r>
              <a:rPr lang="nl-NL">
                <a:solidFill>
                  <a:schemeClr val="tx1"/>
                </a:solidFill>
                <a:latin typeface="Arial" pitchFamily="34" charset="0"/>
              </a:rPr>
              <a:t> </a:t>
            </a:r>
            <a:endParaRPr lang="en-US">
              <a:solidFill>
                <a:schemeClr val="tx1"/>
              </a:solidFill>
              <a:latin typeface="Arial" pitchFamily="34" charset="0"/>
            </a:endParaRPr>
          </a:p>
        </p:txBody>
      </p:sp>
      <p:sp>
        <p:nvSpPr>
          <p:cNvPr id="63494" name="Text Box 6"/>
          <p:cNvSpPr txBox="1">
            <a:spLocks noChangeArrowheads="1"/>
          </p:cNvSpPr>
          <p:nvPr/>
        </p:nvSpPr>
        <p:spPr bwMode="auto">
          <a:xfrm>
            <a:off x="1187450" y="1557338"/>
            <a:ext cx="6769100" cy="449262"/>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Meten we daadwerkelijk wat we denken te meten?</a:t>
            </a:r>
            <a:r>
              <a:rPr lang="en-US"/>
              <a:t> </a:t>
            </a:r>
          </a:p>
        </p:txBody>
      </p:sp>
      <p:sp>
        <p:nvSpPr>
          <p:cNvPr id="63496" name="Text Box 8"/>
          <p:cNvSpPr txBox="1">
            <a:spLocks noChangeArrowheads="1"/>
          </p:cNvSpPr>
          <p:nvPr/>
        </p:nvSpPr>
        <p:spPr bwMode="auto">
          <a:xfrm>
            <a:off x="1547813" y="1989138"/>
            <a:ext cx="7058025" cy="717550"/>
          </a:xfrm>
          <a:prstGeom prst="rect">
            <a:avLst/>
          </a:prstGeom>
          <a:noFill/>
          <a:ln w="9525">
            <a:noFill/>
            <a:miter lim="800000"/>
            <a:headEnd/>
            <a:tailEnd/>
          </a:ln>
          <a:effectLst/>
        </p:spPr>
        <p:txBody>
          <a:bodyPr>
            <a:spAutoFit/>
          </a:bodyPr>
          <a:lstStyle/>
          <a:p>
            <a:pPr>
              <a:buFontTx/>
              <a:buChar char="•"/>
            </a:pPr>
            <a:r>
              <a:rPr lang="en-US" sz="2000"/>
              <a:t> </a:t>
            </a:r>
            <a:r>
              <a:rPr lang="en-US"/>
              <a:t>Drukverschil in het plenum t.o.v. omgeving</a:t>
            </a:r>
          </a:p>
          <a:p>
            <a:endParaRPr lang="en-US" sz="300"/>
          </a:p>
          <a:p>
            <a:pPr>
              <a:buFontTx/>
              <a:buChar char="•"/>
            </a:pPr>
            <a:r>
              <a:rPr lang="en-US"/>
              <a:t> Drukverschil in de restrictor t.o.v. omgeving</a:t>
            </a:r>
          </a:p>
        </p:txBody>
      </p:sp>
      <p:pic>
        <p:nvPicPr>
          <p:cNvPr id="63497" name="Picture 9" descr="meetopstelling schematisch voor paper"/>
          <p:cNvPicPr>
            <a:picLocks noChangeAspect="1" noChangeArrowheads="1"/>
          </p:cNvPicPr>
          <p:nvPr/>
        </p:nvPicPr>
        <p:blipFill>
          <a:blip r:embed="rId2"/>
          <a:srcRect/>
          <a:stretch>
            <a:fillRect/>
          </a:stretch>
        </p:blipFill>
        <p:spPr bwMode="auto">
          <a:xfrm>
            <a:off x="1331913" y="2781300"/>
            <a:ext cx="7056437"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296" y="1138358"/>
            <a:ext cx="7798973" cy="5086319"/>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Validiteit van onze meting</a:t>
            </a:r>
            <a:r>
              <a:rPr lang="nl-NL">
                <a:solidFill>
                  <a:schemeClr val="tx1"/>
                </a:solidFill>
                <a:latin typeface="Arial" pitchFamily="34" charset="0"/>
              </a:rPr>
              <a:t> </a:t>
            </a:r>
            <a:endParaRPr lang="en-US">
              <a:solidFill>
                <a:schemeClr val="tx1"/>
              </a:solidFill>
              <a:latin typeface="Arial" pitchFamily="34" charset="0"/>
            </a:endParaRPr>
          </a:p>
        </p:txBody>
      </p:sp>
      <p:sp>
        <p:nvSpPr>
          <p:cNvPr id="65542" name="Text Box 6"/>
          <p:cNvSpPr txBox="1">
            <a:spLocks noChangeArrowheads="1"/>
          </p:cNvSpPr>
          <p:nvPr/>
        </p:nvSpPr>
        <p:spPr bwMode="auto">
          <a:xfrm>
            <a:off x="1187450" y="1557338"/>
            <a:ext cx="6769100" cy="449262"/>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Meten we daadwerkelijk wat we denken te meten?</a:t>
            </a:r>
            <a:r>
              <a:rPr lang="en-US"/>
              <a:t> </a:t>
            </a:r>
          </a:p>
        </p:txBody>
      </p:sp>
      <p:sp>
        <p:nvSpPr>
          <p:cNvPr id="65543" name="Text Box 7"/>
          <p:cNvSpPr txBox="1">
            <a:spLocks noChangeArrowheads="1"/>
          </p:cNvSpPr>
          <p:nvPr/>
        </p:nvSpPr>
        <p:spPr bwMode="auto">
          <a:xfrm>
            <a:off x="1547813" y="2133600"/>
            <a:ext cx="7058025" cy="1495425"/>
          </a:xfrm>
          <a:prstGeom prst="rect">
            <a:avLst/>
          </a:prstGeom>
          <a:noFill/>
          <a:ln w="9525">
            <a:noFill/>
            <a:miter lim="800000"/>
            <a:headEnd/>
            <a:tailEnd/>
          </a:ln>
          <a:effectLst/>
        </p:spPr>
        <p:txBody>
          <a:bodyPr>
            <a:spAutoFit/>
          </a:bodyPr>
          <a:lstStyle/>
          <a:p>
            <a:pPr>
              <a:buFontTx/>
              <a:buChar char="•"/>
            </a:pPr>
            <a:r>
              <a:rPr lang="en-US" sz="2000"/>
              <a:t> </a:t>
            </a:r>
            <a:r>
              <a:rPr lang="en-US"/>
              <a:t>Waterkolom = betrouwbare drukverschil meter</a:t>
            </a:r>
          </a:p>
          <a:p>
            <a:pPr>
              <a:buFontTx/>
              <a:buChar char="•"/>
            </a:pPr>
            <a:endParaRPr lang="en-US"/>
          </a:p>
          <a:p>
            <a:pPr>
              <a:buFontTx/>
              <a:buChar char="•"/>
            </a:pPr>
            <a:r>
              <a:rPr lang="en-US"/>
              <a:t> Druk meten, snelheid weten?</a:t>
            </a:r>
          </a:p>
          <a:p>
            <a:r>
              <a:rPr lang="en-US"/>
              <a:t>  </a:t>
            </a:r>
            <a:br>
              <a:rPr lang="en-US"/>
            </a:br>
            <a:r>
              <a:rPr lang="en-US"/>
              <a:t>Wet van Bernoulli</a:t>
            </a:r>
          </a:p>
        </p:txBody>
      </p:sp>
      <p:sp>
        <p:nvSpPr>
          <p:cNvPr id="65547" name="Text Box 11"/>
          <p:cNvSpPr txBox="1">
            <a:spLocks noChangeArrowheads="1"/>
          </p:cNvSpPr>
          <p:nvPr/>
        </p:nvSpPr>
        <p:spPr bwMode="auto">
          <a:xfrm>
            <a:off x="1908175" y="3716338"/>
            <a:ext cx="6769100" cy="1465262"/>
          </a:xfrm>
          <a:prstGeom prst="rect">
            <a:avLst/>
          </a:prstGeom>
          <a:noFill/>
          <a:ln w="9525">
            <a:noFill/>
            <a:miter lim="800000"/>
            <a:headEnd/>
            <a:tailEnd/>
          </a:ln>
          <a:effectLst/>
        </p:spPr>
        <p:txBody>
          <a:bodyPr>
            <a:spAutoFit/>
          </a:bodyPr>
          <a:lstStyle/>
          <a:p>
            <a:r>
              <a:rPr lang="en-US"/>
              <a:t>Voorwaarden wet van Bernoulli:</a:t>
            </a:r>
          </a:p>
          <a:p>
            <a:pPr lvl="1">
              <a:buFontTx/>
              <a:buChar char="•"/>
            </a:pPr>
            <a:r>
              <a:rPr lang="nl-NL"/>
              <a:t> geen technische arbeid, </a:t>
            </a:r>
          </a:p>
          <a:p>
            <a:pPr lvl="1">
              <a:buFontTx/>
              <a:buChar char="•"/>
            </a:pPr>
            <a:r>
              <a:rPr lang="nl-NL"/>
              <a:t> geen warmte overdracht</a:t>
            </a:r>
          </a:p>
          <a:p>
            <a:pPr lvl="1">
              <a:buFontTx/>
              <a:buChar char="•"/>
            </a:pPr>
            <a:r>
              <a:rPr lang="nl-NL"/>
              <a:t> geen wrijvingsarbeid </a:t>
            </a:r>
          </a:p>
          <a:p>
            <a:pPr lvl="1">
              <a:buFontTx/>
              <a:buChar char="•"/>
            </a:pPr>
            <a:r>
              <a:rPr lang="nl-NL"/>
              <a:t> stationaire stroming langs een stroomlijn </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7296" y="1138358"/>
            <a:ext cx="7798973" cy="5086319"/>
          </a:xfrm>
          <a:prstGeom prst="roundRect">
            <a:avLst/>
          </a:prstGeom>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effectLst>
                <a:reflection blurRad="6350" stA="50000" endA="300" endPos="50000" dist="29997" dir="5400000" sy="-100000" algn="bl" rotWithShape="0"/>
              </a:effectLst>
            </a:endParaRPr>
          </a:p>
        </p:txBody>
      </p:sp>
      <p:sp>
        <p:nvSpPr>
          <p:cNvPr id="5" name="Rounded Rectangle 4"/>
          <p:cNvSpPr/>
          <p:nvPr/>
        </p:nvSpPr>
        <p:spPr>
          <a:xfrm>
            <a:off x="500063" y="714375"/>
            <a:ext cx="5214937" cy="642938"/>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189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nl-NL" sz="2000" b="1">
                <a:solidFill>
                  <a:schemeClr val="tx1"/>
                </a:solidFill>
                <a:latin typeface="Arial" pitchFamily="34" charset="0"/>
              </a:rPr>
              <a:t>Validiteit van onze meting</a:t>
            </a:r>
            <a:r>
              <a:rPr lang="nl-NL">
                <a:solidFill>
                  <a:schemeClr val="tx1"/>
                </a:solidFill>
                <a:latin typeface="Arial" pitchFamily="34" charset="0"/>
              </a:rPr>
              <a:t> </a:t>
            </a:r>
            <a:endParaRPr lang="en-US">
              <a:solidFill>
                <a:schemeClr val="tx1"/>
              </a:solidFill>
              <a:latin typeface="Arial" pitchFamily="34" charset="0"/>
            </a:endParaRPr>
          </a:p>
        </p:txBody>
      </p:sp>
      <p:sp>
        <p:nvSpPr>
          <p:cNvPr id="66566" name="Text Box 6"/>
          <p:cNvSpPr txBox="1">
            <a:spLocks noChangeArrowheads="1"/>
          </p:cNvSpPr>
          <p:nvPr/>
        </p:nvSpPr>
        <p:spPr bwMode="auto">
          <a:xfrm>
            <a:off x="1187450" y="1557338"/>
            <a:ext cx="6769100" cy="449262"/>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Meten we daadwerkelijk wat we denken te meten?</a:t>
            </a:r>
            <a:r>
              <a:rPr lang="en-US"/>
              <a:t> </a:t>
            </a:r>
          </a:p>
        </p:txBody>
      </p:sp>
      <p:sp>
        <p:nvSpPr>
          <p:cNvPr id="66570" name="Text Box 10"/>
          <p:cNvSpPr txBox="1">
            <a:spLocks noChangeArrowheads="1"/>
          </p:cNvSpPr>
          <p:nvPr/>
        </p:nvSpPr>
        <p:spPr bwMode="auto">
          <a:xfrm>
            <a:off x="1403350" y="2781300"/>
            <a:ext cx="6769100" cy="1274763"/>
          </a:xfrm>
          <a:prstGeom prst="rect">
            <a:avLst/>
          </a:prstGeom>
          <a:noFill/>
          <a:ln w="9525">
            <a:noFill/>
            <a:miter lim="800000"/>
            <a:headEnd/>
            <a:tailEnd/>
          </a:ln>
          <a:effectLst/>
        </p:spPr>
        <p:txBody>
          <a:bodyPr>
            <a:spAutoFit/>
          </a:bodyPr>
          <a:lstStyle/>
          <a:p>
            <a:pPr>
              <a:lnSpc>
                <a:spcPct val="130000"/>
              </a:lnSpc>
              <a:spcBef>
                <a:spcPct val="20000"/>
              </a:spcBef>
              <a:buFont typeface="Times" pitchFamily="18" charset="0"/>
              <a:buNone/>
            </a:pPr>
            <a:r>
              <a:rPr lang="nl-NL"/>
              <a:t>Daarom: niet de exacte snelheid</a:t>
            </a:r>
          </a:p>
          <a:p>
            <a:pPr>
              <a:lnSpc>
                <a:spcPct val="130000"/>
              </a:lnSpc>
              <a:spcBef>
                <a:spcPct val="20000"/>
              </a:spcBef>
              <a:buFont typeface="Times" pitchFamily="18" charset="0"/>
              <a:buNone/>
            </a:pPr>
            <a:endParaRPr lang="nl-NL"/>
          </a:p>
          <a:p>
            <a:pPr>
              <a:lnSpc>
                <a:spcPct val="130000"/>
              </a:lnSpc>
              <a:spcBef>
                <a:spcPct val="20000"/>
              </a:spcBef>
              <a:buFont typeface="Times" pitchFamily="18" charset="0"/>
              <a:buNone/>
            </a:pPr>
            <a:r>
              <a:rPr lang="nl-NL"/>
              <a:t>Maar, we </a:t>
            </a:r>
            <a:r>
              <a:rPr lang="nl-NL" b="1"/>
              <a:t>vergelijken</a:t>
            </a:r>
            <a:r>
              <a:rPr lang="nl-NL"/>
              <a:t> de onderlinge diffusoren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1863</Words>
  <Application>Microsoft Office PowerPoint</Application>
  <PresentationFormat>On-screen Show (4:3)</PresentationFormat>
  <Paragraphs>452</Paragraphs>
  <Slides>117</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117</vt:i4>
      </vt:variant>
    </vt:vector>
  </HeadingPairs>
  <TitlesOfParts>
    <vt:vector size="120" baseType="lpstr">
      <vt:lpstr>Office Theme</vt:lpstr>
      <vt:lpstr>Equation</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Wim L.Th. Thijs</cp:lastModifiedBy>
  <cp:revision>65</cp:revision>
  <dcterms:created xsi:type="dcterms:W3CDTF">2007-12-20T11:23:52Z</dcterms:created>
  <dcterms:modified xsi:type="dcterms:W3CDTF">2008-03-17T10:18:58Z</dcterms:modified>
</cp:coreProperties>
</file>